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316"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15"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Lst>
  <p:sldSz cx="18288000" cy="10287000"/>
  <p:notesSz cx="6858000" cy="9144000"/>
  <p:embeddedFontLst>
    <p:embeddedFont>
      <p:font typeface="Antic" panose="020B0604020202020204" charset="0"/>
      <p:regular r:id="rId64"/>
    </p:embeddedFont>
    <p:embeddedFont>
      <p:font typeface="Antic Bold" panose="020B0604020202020204" charset="0"/>
      <p:regular r:id="rId65"/>
    </p:embeddedFont>
    <p:embeddedFont>
      <p:font typeface="Arial Bold" panose="020B0704020202020204" pitchFamily="34" charset="0"/>
      <p:regular r:id="rId66"/>
      <p:bold r:id="rId67"/>
    </p:embeddedFont>
    <p:embeddedFont>
      <p:font typeface="Bogart" panose="020B0604020202020204" charset="0"/>
      <p:regular r:id="rId68"/>
    </p:embeddedFont>
    <p:embeddedFont>
      <p:font typeface="Bogart Bold" panose="020B0604020202020204" charset="0"/>
      <p:regular r:id="rId69"/>
    </p:embeddedFont>
    <p:embeddedFont>
      <p:font typeface="Chromium One" panose="020B0604020202020204" charset="0"/>
      <p:regular r:id="rId70"/>
    </p:embeddedFont>
    <p:embeddedFont>
      <p:font typeface="ITC Benguiat" panose="020B0604020202020204" charset="0"/>
      <p:regular r:id="rId71"/>
    </p:embeddedFont>
    <p:embeddedFont>
      <p:font typeface="Kollektif Bold" panose="020B0604020202020204" charset="0"/>
      <p:regular r:id="rId72"/>
    </p:embeddedFont>
    <p:embeddedFont>
      <p:font typeface="Kollektif Bold Italics" panose="020B0604020202020204" charset="0"/>
      <p:regular r:id="rId73"/>
    </p:embeddedFont>
    <p:embeddedFont>
      <p:font typeface="Roboto Bold" panose="020B0604020202020204" charset="0"/>
      <p:regular r:id="rId74"/>
      <p:bold r:id="rId75"/>
    </p:embeddedFont>
    <p:embeddedFont>
      <p:font typeface="Roboto Bold Italics" panose="020B0604020202020204" charset="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54DDD-75FC-49C5-9756-A09CB1BA858A}" type="datetimeFigureOut">
              <a:rPr lang="en-US" smtClean="0"/>
              <a:t>6/11/2025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9174C-CCA8-48A9-9B0C-9C072CA7428D}" type="slidenum">
              <a:rPr lang="en-US" smtClean="0"/>
              <a:t>‹#›</a:t>
            </a:fld>
            <a:endParaRPr lang="en-US"/>
          </a:p>
        </p:txBody>
      </p:sp>
    </p:spTree>
    <p:extLst>
      <p:ext uri="{BB962C8B-B14F-4D97-AF65-F5344CB8AC3E}">
        <p14:creationId xmlns:p14="http://schemas.microsoft.com/office/powerpoint/2010/main" val="561313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29174C-CCA8-48A9-9B0C-9C072CA7428D}" type="slidenum">
              <a:rPr lang="en-US" smtClean="0"/>
              <a:t>4</a:t>
            </a:fld>
            <a:endParaRPr lang="en-US"/>
          </a:p>
        </p:txBody>
      </p:sp>
    </p:spTree>
    <p:extLst>
      <p:ext uri="{BB962C8B-B14F-4D97-AF65-F5344CB8AC3E}">
        <p14:creationId xmlns:p14="http://schemas.microsoft.com/office/powerpoint/2010/main" val="65901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29174C-CCA8-48A9-9B0C-9C072CA7428D}" type="slidenum">
              <a:rPr lang="en-US" smtClean="0"/>
              <a:t>21</a:t>
            </a:fld>
            <a:endParaRPr lang="en-US"/>
          </a:p>
        </p:txBody>
      </p:sp>
    </p:spTree>
    <p:extLst>
      <p:ext uri="{BB962C8B-B14F-4D97-AF65-F5344CB8AC3E}">
        <p14:creationId xmlns:p14="http://schemas.microsoft.com/office/powerpoint/2010/main" val="2863209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sv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3.sv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3.sv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3.sv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3.sv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3.png"/><Relationship Id="rId4" Type="http://schemas.openxmlformats.org/officeDocument/2006/relationships/image" Target="../media/image9.jpe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2212"/>
            <a:ext cx="18288000" cy="10284788"/>
          </a:xfrm>
          <a:custGeom>
            <a:avLst/>
            <a:gdLst/>
            <a:ahLst/>
            <a:cxnLst/>
            <a:rect l="l" t="t" r="r" b="b"/>
            <a:pathLst>
              <a:path w="18288000" h="10284788">
                <a:moveTo>
                  <a:pt x="0" y="0"/>
                </a:moveTo>
                <a:lnTo>
                  <a:pt x="18288000" y="0"/>
                </a:lnTo>
                <a:lnTo>
                  <a:pt x="18288000" y="10284788"/>
                </a:lnTo>
                <a:lnTo>
                  <a:pt x="0" y="10284788"/>
                </a:lnTo>
                <a:lnTo>
                  <a:pt x="0" y="0"/>
                </a:lnTo>
                <a:close/>
              </a:path>
            </a:pathLst>
          </a:custGeom>
          <a:blipFill>
            <a:blip r:embed="rId2">
              <a:alphaModFix amt="35000"/>
            </a:blip>
            <a:stretch>
              <a:fillRect t="-19564" b="-19543"/>
            </a:stretch>
          </a:blipFill>
        </p:spPr>
        <p:txBody>
          <a:bodyPr/>
          <a:lstStyle/>
          <a:p>
            <a:endParaRPr lang="en-US"/>
          </a:p>
        </p:txBody>
      </p:sp>
      <p:grpSp>
        <p:nvGrpSpPr>
          <p:cNvPr id="3" name="Group 3"/>
          <p:cNvGrpSpPr>
            <a:grpSpLocks noChangeAspect="1"/>
          </p:cNvGrpSpPr>
          <p:nvPr/>
        </p:nvGrpSpPr>
        <p:grpSpPr>
          <a:xfrm>
            <a:off x="7325716" y="1028700"/>
            <a:ext cx="3636568" cy="7195574"/>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0947" r="-10947"/>
              </a:stretch>
            </a:blipFill>
          </p:spPr>
          <p:txBody>
            <a:bodyPr/>
            <a:lstStyle/>
            <a:p>
              <a:endParaRPr lang="en-US"/>
            </a:p>
          </p:txBody>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B8B8B8"/>
            </a:solidFill>
          </p:spPr>
          <p:txBody>
            <a:bodyPr/>
            <a:lstStyle/>
            <a:p>
              <a:endParaRPr lang="en-US"/>
            </a:p>
          </p:txBody>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9E9E9"/>
            </a:solidFill>
          </p:spPr>
          <p:txBody>
            <a:bodyPr/>
            <a:lstStyle/>
            <a:p>
              <a:endParaRPr lang="en-US"/>
            </a:p>
          </p:txBody>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3" name="Group 13"/>
          <p:cNvGrpSpPr/>
          <p:nvPr/>
        </p:nvGrpSpPr>
        <p:grpSpPr>
          <a:xfrm>
            <a:off x="6060075" y="8224274"/>
            <a:ext cx="6167850" cy="1324862"/>
            <a:chOff x="0" y="0"/>
            <a:chExt cx="8223800" cy="1766483"/>
          </a:xfrm>
        </p:grpSpPr>
        <p:sp>
          <p:nvSpPr>
            <p:cNvPr id="14" name="TextBox 14"/>
            <p:cNvSpPr txBox="1"/>
            <p:nvPr/>
          </p:nvSpPr>
          <p:spPr>
            <a:xfrm>
              <a:off x="0" y="38100"/>
              <a:ext cx="8223800" cy="533946"/>
            </a:xfrm>
            <a:prstGeom prst="rect">
              <a:avLst/>
            </a:prstGeom>
          </p:spPr>
          <p:txBody>
            <a:bodyPr lIns="0" tIns="0" rIns="0" bIns="0" rtlCol="0" anchor="t">
              <a:spAutoFit/>
            </a:bodyPr>
            <a:lstStyle/>
            <a:p>
              <a:pPr algn="ctr">
                <a:lnSpc>
                  <a:spcPts val="2991"/>
                </a:lnSpc>
              </a:pPr>
              <a:endParaRPr/>
            </a:p>
          </p:txBody>
        </p:sp>
        <p:sp>
          <p:nvSpPr>
            <p:cNvPr id="15" name="TextBox 15"/>
            <p:cNvSpPr txBox="1"/>
            <p:nvPr/>
          </p:nvSpPr>
          <p:spPr>
            <a:xfrm>
              <a:off x="0" y="563013"/>
              <a:ext cx="8223800" cy="1203470"/>
            </a:xfrm>
            <a:prstGeom prst="rect">
              <a:avLst/>
            </a:prstGeom>
          </p:spPr>
          <p:txBody>
            <a:bodyPr lIns="0" tIns="0" rIns="0" bIns="0" rtlCol="0" anchor="t">
              <a:spAutoFit/>
            </a:bodyPr>
            <a:lstStyle/>
            <a:p>
              <a:pPr algn="ctr">
                <a:lnSpc>
                  <a:spcPts val="6021"/>
                </a:lnSpc>
              </a:pPr>
              <a:r>
                <a:rPr lang="en-US" sz="6690" spc="-234">
                  <a:solidFill>
                    <a:srgbClr val="9C7318"/>
                  </a:solidFill>
                  <a:latin typeface="Chromium One"/>
                  <a:ea typeface="Chromium One"/>
                  <a:cs typeface="Chromium One"/>
                  <a:sym typeface="Chromium One"/>
                </a:rPr>
                <a:t>TOUR SCAN</a:t>
              </a:r>
            </a:p>
          </p:txBody>
        </p:sp>
      </p:grpSp>
      <p:sp>
        <p:nvSpPr>
          <p:cNvPr id="16" name="TextBox 15">
            <a:extLst>
              <a:ext uri="{FF2B5EF4-FFF2-40B4-BE49-F238E27FC236}">
                <a16:creationId xmlns:a16="http://schemas.microsoft.com/office/drawing/2014/main" id="{7BF0CFAD-04D2-C046-12A5-875240E399A4}"/>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rot="-5400000">
            <a:off x="7669899" y="653457"/>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286106" y="2324057"/>
            <a:ext cx="3715789" cy="1507792"/>
          </a:xfrm>
          <a:prstGeom prst="rect">
            <a:avLst/>
          </a:prstGeom>
        </p:spPr>
        <p:txBody>
          <a:bodyPr lIns="0" tIns="0" rIns="0" bIns="0" rtlCol="0" anchor="t">
            <a:spAutoFit/>
          </a:bodyPr>
          <a:lstStyle/>
          <a:p>
            <a:pPr algn="ctr">
              <a:lnSpc>
                <a:spcPts val="5406"/>
              </a:lnSpc>
            </a:pPr>
            <a:r>
              <a:rPr lang="en-US" sz="5149" b="1">
                <a:solidFill>
                  <a:srgbClr val="502F18"/>
                </a:solidFill>
                <a:latin typeface="Kollektif Bold"/>
                <a:ea typeface="Kollektif Bold"/>
                <a:cs typeface="Kollektif Bold"/>
                <a:sym typeface="Kollektif Bold"/>
              </a:rPr>
              <a:t>Related </a:t>
            </a:r>
          </a:p>
          <a:p>
            <a:pPr algn="ctr">
              <a:lnSpc>
                <a:spcPts val="5406"/>
              </a:lnSpc>
            </a:pPr>
            <a:r>
              <a:rPr lang="en-US" sz="5149" b="1">
                <a:solidFill>
                  <a:srgbClr val="502F18"/>
                </a:solidFill>
                <a:latin typeface="Kollektif Bold"/>
                <a:ea typeface="Kollektif Bold"/>
                <a:cs typeface="Kollektif Bold"/>
                <a:sym typeface="Kollektif Bold"/>
              </a:rPr>
              <a:t>Work</a:t>
            </a:r>
          </a:p>
        </p:txBody>
      </p:sp>
      <p:sp>
        <p:nvSpPr>
          <p:cNvPr id="5" name="Freeform 5"/>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4"/>
            <a:stretch>
              <a:fillRect t="-71971"/>
            </a:stretch>
          </a:blipFill>
        </p:spPr>
        <p:txBody>
          <a:bodyPr/>
          <a:lstStyle/>
          <a:p>
            <a:endParaRPr lang="en-US"/>
          </a:p>
        </p:txBody>
      </p:sp>
      <p:sp>
        <p:nvSpPr>
          <p:cNvPr id="6" name="TextBox 5">
            <a:extLst>
              <a:ext uri="{FF2B5EF4-FFF2-40B4-BE49-F238E27FC236}">
                <a16:creationId xmlns:a16="http://schemas.microsoft.com/office/drawing/2014/main" id="{B546EE49-7C4C-D0DB-72E2-1A431601A1A7}"/>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355580"/>
          </a:xfrm>
          <a:custGeom>
            <a:avLst/>
            <a:gdLst/>
            <a:ahLst/>
            <a:cxnLst/>
            <a:rect l="l" t="t" r="r" b="b"/>
            <a:pathLst>
              <a:path w="18288000" h="10355580">
                <a:moveTo>
                  <a:pt x="0" y="0"/>
                </a:moveTo>
                <a:lnTo>
                  <a:pt x="18288000" y="0"/>
                </a:lnTo>
                <a:lnTo>
                  <a:pt x="18288000" y="10355580"/>
                </a:lnTo>
                <a:lnTo>
                  <a:pt x="0" y="10355580"/>
                </a:lnTo>
                <a:lnTo>
                  <a:pt x="0" y="0"/>
                </a:lnTo>
                <a:close/>
              </a:path>
            </a:pathLst>
          </a:custGeom>
          <a:blipFill>
            <a:blip r:embed="rId2"/>
            <a:stretch>
              <a:fillRect/>
            </a:stretch>
          </a:blipFill>
        </p:spPr>
        <p:txBody>
          <a:bodyPr/>
          <a:lstStyle/>
          <a:p>
            <a:endParaRPr lang="en-US"/>
          </a:p>
        </p:txBody>
      </p:sp>
      <p:sp>
        <p:nvSpPr>
          <p:cNvPr id="3" name="Freeform 3"/>
          <p:cNvSpPr/>
          <p:nvPr/>
        </p:nvSpPr>
        <p:spPr>
          <a:xfrm>
            <a:off x="13272739" y="2459973"/>
            <a:ext cx="3986561" cy="5607695"/>
          </a:xfrm>
          <a:custGeom>
            <a:avLst/>
            <a:gdLst/>
            <a:ahLst/>
            <a:cxnLst/>
            <a:rect l="l" t="t" r="r" b="b"/>
            <a:pathLst>
              <a:path w="3986561" h="5607695">
                <a:moveTo>
                  <a:pt x="0" y="0"/>
                </a:moveTo>
                <a:lnTo>
                  <a:pt x="3986561" y="0"/>
                </a:lnTo>
                <a:lnTo>
                  <a:pt x="3986561" y="5607695"/>
                </a:lnTo>
                <a:lnTo>
                  <a:pt x="0" y="56076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0092">
            <a:off x="13578403" y="3247727"/>
            <a:ext cx="3142179" cy="4286311"/>
          </a:xfrm>
          <a:custGeom>
            <a:avLst/>
            <a:gdLst/>
            <a:ahLst/>
            <a:cxnLst/>
            <a:rect l="l" t="t" r="r" b="b"/>
            <a:pathLst>
              <a:path w="3142179" h="4286311">
                <a:moveTo>
                  <a:pt x="0" y="0"/>
                </a:moveTo>
                <a:lnTo>
                  <a:pt x="3142179" y="0"/>
                </a:lnTo>
                <a:lnTo>
                  <a:pt x="3142179" y="4286311"/>
                </a:lnTo>
                <a:lnTo>
                  <a:pt x="0" y="4286311"/>
                </a:lnTo>
                <a:lnTo>
                  <a:pt x="0" y="0"/>
                </a:lnTo>
                <a:close/>
              </a:path>
            </a:pathLst>
          </a:custGeom>
          <a:blipFill>
            <a:blip r:embed="rId5"/>
            <a:stretch>
              <a:fillRect/>
            </a:stretch>
          </a:blipFill>
        </p:spPr>
        <p:txBody>
          <a:bodyPr/>
          <a:lstStyle/>
          <a:p>
            <a:endParaRPr lang="en-US"/>
          </a:p>
        </p:txBody>
      </p:sp>
      <p:sp>
        <p:nvSpPr>
          <p:cNvPr id="5" name="Freeform 5"/>
          <p:cNvSpPr/>
          <p:nvPr/>
        </p:nvSpPr>
        <p:spPr>
          <a:xfrm>
            <a:off x="13479204" y="6112232"/>
            <a:ext cx="3603363" cy="2850762"/>
          </a:xfrm>
          <a:custGeom>
            <a:avLst/>
            <a:gdLst/>
            <a:ahLst/>
            <a:cxnLst/>
            <a:rect l="l" t="t" r="r" b="b"/>
            <a:pathLst>
              <a:path w="3603363" h="2850762">
                <a:moveTo>
                  <a:pt x="0" y="0"/>
                </a:moveTo>
                <a:lnTo>
                  <a:pt x="3603363" y="0"/>
                </a:lnTo>
                <a:lnTo>
                  <a:pt x="3603363" y="2850762"/>
                </a:lnTo>
                <a:lnTo>
                  <a:pt x="0" y="285076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30815" y="4994712"/>
            <a:ext cx="5289193" cy="350458"/>
          </a:xfrm>
          <a:prstGeom prst="rect">
            <a:avLst/>
          </a:prstGeom>
        </p:spPr>
        <p:txBody>
          <a:bodyPr lIns="0" tIns="0" rIns="0" bIns="0" rtlCol="0" anchor="t">
            <a:spAutoFit/>
          </a:bodyPr>
          <a:lstStyle/>
          <a:p>
            <a:pPr algn="l">
              <a:lnSpc>
                <a:spcPts val="2816"/>
              </a:lnSpc>
            </a:pPr>
            <a:endParaRPr/>
          </a:p>
        </p:txBody>
      </p:sp>
      <p:sp>
        <p:nvSpPr>
          <p:cNvPr id="7" name="TextBox 7"/>
          <p:cNvSpPr txBox="1"/>
          <p:nvPr/>
        </p:nvSpPr>
        <p:spPr>
          <a:xfrm>
            <a:off x="1028700" y="2100380"/>
            <a:ext cx="11811106" cy="795386"/>
          </a:xfrm>
          <a:prstGeom prst="rect">
            <a:avLst/>
          </a:prstGeom>
        </p:spPr>
        <p:txBody>
          <a:bodyPr lIns="0" tIns="0" rIns="0" bIns="0" rtlCol="0" anchor="t">
            <a:spAutoFit/>
          </a:bodyPr>
          <a:lstStyle/>
          <a:p>
            <a:pPr algn="l">
              <a:lnSpc>
                <a:spcPts val="6040"/>
              </a:lnSpc>
            </a:pPr>
            <a:r>
              <a:rPr lang="en-US" sz="5752" b="1">
                <a:solidFill>
                  <a:srgbClr val="D0A933"/>
                </a:solidFill>
                <a:latin typeface="Bogart Bold"/>
                <a:ea typeface="Bogart Bold"/>
                <a:cs typeface="Bogart Bold"/>
                <a:sym typeface="Bogart Bold"/>
              </a:rPr>
              <a:t>Related Work</a:t>
            </a:r>
          </a:p>
        </p:txBody>
      </p:sp>
      <p:sp>
        <p:nvSpPr>
          <p:cNvPr id="8" name="TextBox 8"/>
          <p:cNvSpPr txBox="1"/>
          <p:nvPr/>
        </p:nvSpPr>
        <p:spPr>
          <a:xfrm>
            <a:off x="1028700" y="3180288"/>
            <a:ext cx="11811106" cy="522184"/>
          </a:xfrm>
          <a:prstGeom prst="rect">
            <a:avLst/>
          </a:prstGeom>
        </p:spPr>
        <p:txBody>
          <a:bodyPr lIns="0" tIns="0" rIns="0" bIns="0" rtlCol="0" anchor="t">
            <a:spAutoFit/>
          </a:bodyPr>
          <a:lstStyle/>
          <a:p>
            <a:pPr algn="l">
              <a:lnSpc>
                <a:spcPts val="3639"/>
              </a:lnSpc>
            </a:pPr>
            <a:r>
              <a:rPr lang="en-US" sz="3084" b="1" spc="89">
                <a:solidFill>
                  <a:srgbClr val="FFFFFF"/>
                </a:solidFill>
                <a:latin typeface="Arial Bold"/>
                <a:ea typeface="Arial Bold"/>
                <a:cs typeface="Arial Bold"/>
                <a:sym typeface="Arial Bold"/>
              </a:rPr>
              <a:t>mobile smart travelling application for indonesia</a:t>
            </a:r>
          </a:p>
        </p:txBody>
      </p:sp>
      <p:sp>
        <p:nvSpPr>
          <p:cNvPr id="9" name="TextBox 9"/>
          <p:cNvSpPr txBox="1"/>
          <p:nvPr/>
        </p:nvSpPr>
        <p:spPr>
          <a:xfrm>
            <a:off x="1028700" y="4630534"/>
            <a:ext cx="11811106" cy="4619292"/>
          </a:xfrm>
          <a:prstGeom prst="rect">
            <a:avLst/>
          </a:prstGeom>
        </p:spPr>
        <p:txBody>
          <a:bodyPr lIns="0" tIns="0" rIns="0" bIns="0" rtlCol="0" anchor="t">
            <a:spAutoFit/>
          </a:bodyPr>
          <a:lstStyle/>
          <a:p>
            <a:pPr algn="l">
              <a:lnSpc>
                <a:spcPts val="4073"/>
              </a:lnSpc>
            </a:pPr>
            <a:r>
              <a:rPr lang="en-US" sz="3017" spc="72">
                <a:solidFill>
                  <a:srgbClr val="FFFFFF"/>
                </a:solidFill>
                <a:latin typeface="Antic"/>
                <a:ea typeface="Antic"/>
                <a:cs typeface="Antic"/>
                <a:sym typeface="Antic"/>
              </a:rPr>
              <a:t>Tourists visiting museums and historical landmarks often face significant challenges in accessing accurate, engaging, and multilingual information about the artifacts and monuments they encounter. Traditional resources such as guidebooks, plaques, or tour guides are often limited, outdated, unavailable, or constrained by language barriers. As a result, visitors—especially non-native speakers or those with accessibility needs—struggle to fully understand and appreciate the cultural and historical significance of these sites.</a:t>
            </a:r>
          </a:p>
        </p:txBody>
      </p:sp>
      <p:sp>
        <p:nvSpPr>
          <p:cNvPr id="10" name="TextBox 10"/>
          <p:cNvSpPr txBox="1"/>
          <p:nvPr/>
        </p:nvSpPr>
        <p:spPr>
          <a:xfrm>
            <a:off x="1040224" y="3921547"/>
            <a:ext cx="1935187" cy="585806"/>
          </a:xfrm>
          <a:prstGeom prst="rect">
            <a:avLst/>
          </a:prstGeom>
        </p:spPr>
        <p:txBody>
          <a:bodyPr lIns="0" tIns="0" rIns="0" bIns="0" rtlCol="0" anchor="t">
            <a:spAutoFit/>
          </a:bodyPr>
          <a:lstStyle/>
          <a:p>
            <a:pPr algn="ctr">
              <a:lnSpc>
                <a:spcPts val="4310"/>
              </a:lnSpc>
              <a:spcBef>
                <a:spcPct val="0"/>
              </a:spcBef>
            </a:pPr>
            <a:r>
              <a:rPr lang="en-US" sz="3078" b="1">
                <a:solidFill>
                  <a:srgbClr val="FFFFFF"/>
                </a:solidFill>
                <a:latin typeface="Arial Bold"/>
                <a:ea typeface="Arial Bold"/>
                <a:cs typeface="Arial Bold"/>
                <a:sym typeface="Arial Bold"/>
              </a:rPr>
              <a:t>Year: 2017</a:t>
            </a:r>
          </a:p>
        </p:txBody>
      </p:sp>
      <p:sp>
        <p:nvSpPr>
          <p:cNvPr id="11" name="TextBox 10">
            <a:extLst>
              <a:ext uri="{FF2B5EF4-FFF2-40B4-BE49-F238E27FC236}">
                <a16:creationId xmlns:a16="http://schemas.microsoft.com/office/drawing/2014/main" id="{5BC5304D-80AD-C5F3-32C6-2933479FC1B2}"/>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355580"/>
          </a:xfrm>
          <a:custGeom>
            <a:avLst/>
            <a:gdLst/>
            <a:ahLst/>
            <a:cxnLst/>
            <a:rect l="l" t="t" r="r" b="b"/>
            <a:pathLst>
              <a:path w="18288000" h="10355580">
                <a:moveTo>
                  <a:pt x="0" y="0"/>
                </a:moveTo>
                <a:lnTo>
                  <a:pt x="18288000" y="0"/>
                </a:lnTo>
                <a:lnTo>
                  <a:pt x="18288000" y="10355580"/>
                </a:lnTo>
                <a:lnTo>
                  <a:pt x="0" y="103555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30815" y="4994712"/>
            <a:ext cx="5289193" cy="350458"/>
          </a:xfrm>
          <a:prstGeom prst="rect">
            <a:avLst/>
          </a:prstGeom>
        </p:spPr>
        <p:txBody>
          <a:bodyPr lIns="0" tIns="0" rIns="0" bIns="0" rtlCol="0" anchor="t">
            <a:spAutoFit/>
          </a:bodyPr>
          <a:lstStyle/>
          <a:p>
            <a:pPr algn="l">
              <a:lnSpc>
                <a:spcPts val="2816"/>
              </a:lnSpc>
            </a:pPr>
            <a:endParaRPr/>
          </a:p>
        </p:txBody>
      </p:sp>
      <p:sp>
        <p:nvSpPr>
          <p:cNvPr id="4" name="TextBox 4"/>
          <p:cNvSpPr txBox="1"/>
          <p:nvPr/>
        </p:nvSpPr>
        <p:spPr>
          <a:xfrm>
            <a:off x="1028700" y="2100380"/>
            <a:ext cx="11811106" cy="795386"/>
          </a:xfrm>
          <a:prstGeom prst="rect">
            <a:avLst/>
          </a:prstGeom>
        </p:spPr>
        <p:txBody>
          <a:bodyPr lIns="0" tIns="0" rIns="0" bIns="0" rtlCol="0" anchor="t">
            <a:spAutoFit/>
          </a:bodyPr>
          <a:lstStyle/>
          <a:p>
            <a:pPr algn="l">
              <a:lnSpc>
                <a:spcPts val="6040"/>
              </a:lnSpc>
            </a:pPr>
            <a:r>
              <a:rPr lang="en-US" sz="5752" b="1">
                <a:solidFill>
                  <a:srgbClr val="D0A933"/>
                </a:solidFill>
                <a:latin typeface="Bogart Bold"/>
                <a:ea typeface="Bogart Bold"/>
                <a:cs typeface="Bogart Bold"/>
                <a:sym typeface="Bogart Bold"/>
              </a:rPr>
              <a:t>Related Work</a:t>
            </a:r>
          </a:p>
        </p:txBody>
      </p:sp>
      <p:sp>
        <p:nvSpPr>
          <p:cNvPr id="5" name="TextBox 5"/>
          <p:cNvSpPr txBox="1"/>
          <p:nvPr/>
        </p:nvSpPr>
        <p:spPr>
          <a:xfrm>
            <a:off x="1028700" y="3170763"/>
            <a:ext cx="12758211" cy="580136"/>
          </a:xfrm>
          <a:prstGeom prst="rect">
            <a:avLst/>
          </a:prstGeom>
        </p:spPr>
        <p:txBody>
          <a:bodyPr lIns="0" tIns="0" rIns="0" bIns="0" rtlCol="0" anchor="t">
            <a:spAutoFit/>
          </a:bodyPr>
          <a:lstStyle/>
          <a:p>
            <a:pPr algn="l">
              <a:lnSpc>
                <a:spcPts val="4011"/>
              </a:lnSpc>
            </a:pPr>
            <a:r>
              <a:rPr lang="en-US" sz="3399" b="1" spc="98">
                <a:solidFill>
                  <a:srgbClr val="FFFFFF"/>
                </a:solidFill>
                <a:latin typeface="Arial Bold"/>
                <a:ea typeface="Arial Bold"/>
                <a:cs typeface="Arial Bold"/>
                <a:sym typeface="Arial Bold"/>
              </a:rPr>
              <a:t>Deep learning and internet of things for tourist</a:t>
            </a:r>
          </a:p>
        </p:txBody>
      </p:sp>
      <p:sp>
        <p:nvSpPr>
          <p:cNvPr id="6" name="TextBox 6"/>
          <p:cNvSpPr txBox="1"/>
          <p:nvPr/>
        </p:nvSpPr>
        <p:spPr>
          <a:xfrm>
            <a:off x="1028700" y="4630534"/>
            <a:ext cx="11811106" cy="2047542"/>
          </a:xfrm>
          <a:prstGeom prst="rect">
            <a:avLst/>
          </a:prstGeom>
        </p:spPr>
        <p:txBody>
          <a:bodyPr lIns="0" tIns="0" rIns="0" bIns="0" rtlCol="0" anchor="t">
            <a:spAutoFit/>
          </a:bodyPr>
          <a:lstStyle/>
          <a:p>
            <a:pPr algn="l">
              <a:lnSpc>
                <a:spcPts val="4073"/>
              </a:lnSpc>
            </a:pPr>
            <a:r>
              <a:rPr lang="en-US" sz="3017" spc="72">
                <a:solidFill>
                  <a:srgbClr val="FFFFFF"/>
                </a:solidFill>
                <a:latin typeface="Antic"/>
                <a:ea typeface="Antic"/>
                <a:cs typeface="Antic"/>
                <a:sym typeface="Antic"/>
              </a:rPr>
              <a:t>The system uses IoT and deep learning to give personalized travel suggestions based on real-time data like location, weather, and time. This makes travel easier and more enjoyable by providing useful and relevant recommendations.</a:t>
            </a:r>
          </a:p>
        </p:txBody>
      </p:sp>
      <p:sp>
        <p:nvSpPr>
          <p:cNvPr id="7" name="TextBox 7"/>
          <p:cNvSpPr txBox="1"/>
          <p:nvPr/>
        </p:nvSpPr>
        <p:spPr>
          <a:xfrm>
            <a:off x="1040224" y="3921547"/>
            <a:ext cx="1935187" cy="585806"/>
          </a:xfrm>
          <a:prstGeom prst="rect">
            <a:avLst/>
          </a:prstGeom>
        </p:spPr>
        <p:txBody>
          <a:bodyPr lIns="0" tIns="0" rIns="0" bIns="0" rtlCol="0" anchor="t">
            <a:spAutoFit/>
          </a:bodyPr>
          <a:lstStyle/>
          <a:p>
            <a:pPr algn="ctr">
              <a:lnSpc>
                <a:spcPts val="4310"/>
              </a:lnSpc>
              <a:spcBef>
                <a:spcPct val="0"/>
              </a:spcBef>
            </a:pPr>
            <a:r>
              <a:rPr lang="en-US" sz="3078" b="1">
                <a:solidFill>
                  <a:srgbClr val="FFFFFF"/>
                </a:solidFill>
                <a:latin typeface="Arial Bold"/>
                <a:ea typeface="Arial Bold"/>
                <a:cs typeface="Arial Bold"/>
                <a:sym typeface="Arial Bold"/>
              </a:rPr>
              <a:t>Year: 2022</a:t>
            </a:r>
          </a:p>
        </p:txBody>
      </p:sp>
      <p:grpSp>
        <p:nvGrpSpPr>
          <p:cNvPr id="8" name="Group 8"/>
          <p:cNvGrpSpPr/>
          <p:nvPr/>
        </p:nvGrpSpPr>
        <p:grpSpPr>
          <a:xfrm>
            <a:off x="13080749" y="2459973"/>
            <a:ext cx="4178551" cy="5877757"/>
            <a:chOff x="0" y="0"/>
            <a:chExt cx="5571401" cy="7837009"/>
          </a:xfrm>
        </p:grpSpPr>
        <p:sp>
          <p:nvSpPr>
            <p:cNvPr id="9" name="Freeform 9"/>
            <p:cNvSpPr/>
            <p:nvPr/>
          </p:nvSpPr>
          <p:spPr>
            <a:xfrm>
              <a:off x="0" y="0"/>
              <a:ext cx="5571401" cy="7837009"/>
            </a:xfrm>
            <a:custGeom>
              <a:avLst/>
              <a:gdLst/>
              <a:ahLst/>
              <a:cxnLst/>
              <a:rect l="l" t="t" r="r" b="b"/>
              <a:pathLst>
                <a:path w="5571401" h="7837009">
                  <a:moveTo>
                    <a:pt x="0" y="0"/>
                  </a:moveTo>
                  <a:lnTo>
                    <a:pt x="5571401" y="0"/>
                  </a:lnTo>
                  <a:lnTo>
                    <a:pt x="5571401" y="7837009"/>
                  </a:lnTo>
                  <a:lnTo>
                    <a:pt x="0" y="7837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115723">
              <a:off x="322914" y="912968"/>
              <a:ext cx="4565372" cy="6011074"/>
            </a:xfrm>
            <a:custGeom>
              <a:avLst/>
              <a:gdLst/>
              <a:ahLst/>
              <a:cxnLst/>
              <a:rect l="l" t="t" r="r" b="b"/>
              <a:pathLst>
                <a:path w="4565372" h="6011074">
                  <a:moveTo>
                    <a:pt x="0" y="0"/>
                  </a:moveTo>
                  <a:lnTo>
                    <a:pt x="4565373" y="0"/>
                  </a:lnTo>
                  <a:lnTo>
                    <a:pt x="4565373" y="6011073"/>
                  </a:lnTo>
                  <a:lnTo>
                    <a:pt x="0" y="6011073"/>
                  </a:lnTo>
                  <a:lnTo>
                    <a:pt x="0" y="0"/>
                  </a:lnTo>
                  <a:close/>
                </a:path>
              </a:pathLst>
            </a:custGeom>
            <a:blipFill>
              <a:blip r:embed="rId5">
                <a:alphaModFix amt="63000"/>
              </a:blip>
              <a:stretch>
                <a:fillRect/>
              </a:stretch>
            </a:blipFill>
          </p:spPr>
          <p:txBody>
            <a:bodyPr/>
            <a:lstStyle/>
            <a:p>
              <a:endParaRPr lang="en-US"/>
            </a:p>
          </p:txBody>
        </p:sp>
      </p:grpSp>
      <p:sp>
        <p:nvSpPr>
          <p:cNvPr id="11" name="Freeform 11"/>
          <p:cNvSpPr/>
          <p:nvPr/>
        </p:nvSpPr>
        <p:spPr>
          <a:xfrm>
            <a:off x="0" y="7960546"/>
            <a:ext cx="2869254" cy="2595509"/>
          </a:xfrm>
          <a:custGeom>
            <a:avLst/>
            <a:gdLst/>
            <a:ahLst/>
            <a:cxnLst/>
            <a:rect l="l" t="t" r="r" b="b"/>
            <a:pathLst>
              <a:path w="2869254" h="2595509">
                <a:moveTo>
                  <a:pt x="0" y="0"/>
                </a:moveTo>
                <a:lnTo>
                  <a:pt x="2869254" y="0"/>
                </a:lnTo>
                <a:lnTo>
                  <a:pt x="2869254" y="2595508"/>
                </a:lnTo>
                <a:lnTo>
                  <a:pt x="0" y="2595508"/>
                </a:lnTo>
                <a:lnTo>
                  <a:pt x="0" y="0"/>
                </a:lnTo>
                <a:close/>
              </a:path>
            </a:pathLst>
          </a:custGeom>
          <a:blipFill>
            <a:blip r:embed="rId6"/>
            <a:stretch>
              <a:fillRect/>
            </a:stretch>
          </a:blipFill>
        </p:spPr>
        <p:txBody>
          <a:bodyPr/>
          <a:lstStyle/>
          <a:p>
            <a:endParaRPr lang="en-US"/>
          </a:p>
        </p:txBody>
      </p:sp>
      <p:sp>
        <p:nvSpPr>
          <p:cNvPr id="12" name="TextBox 11">
            <a:extLst>
              <a:ext uri="{FF2B5EF4-FFF2-40B4-BE49-F238E27FC236}">
                <a16:creationId xmlns:a16="http://schemas.microsoft.com/office/drawing/2014/main" id="{ABD2C668-97EF-D426-8E19-2373FF47B055}"/>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355580"/>
          </a:xfrm>
          <a:custGeom>
            <a:avLst/>
            <a:gdLst/>
            <a:ahLst/>
            <a:cxnLst/>
            <a:rect l="l" t="t" r="r" b="b"/>
            <a:pathLst>
              <a:path w="18288000" h="10355580">
                <a:moveTo>
                  <a:pt x="0" y="0"/>
                </a:moveTo>
                <a:lnTo>
                  <a:pt x="18288000" y="0"/>
                </a:lnTo>
                <a:lnTo>
                  <a:pt x="18288000" y="10355580"/>
                </a:lnTo>
                <a:lnTo>
                  <a:pt x="0" y="103555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30815" y="4994712"/>
            <a:ext cx="5289193" cy="350458"/>
          </a:xfrm>
          <a:prstGeom prst="rect">
            <a:avLst/>
          </a:prstGeom>
        </p:spPr>
        <p:txBody>
          <a:bodyPr lIns="0" tIns="0" rIns="0" bIns="0" rtlCol="0" anchor="t">
            <a:spAutoFit/>
          </a:bodyPr>
          <a:lstStyle/>
          <a:p>
            <a:pPr algn="l">
              <a:lnSpc>
                <a:spcPts val="2816"/>
              </a:lnSpc>
            </a:pPr>
            <a:endParaRPr/>
          </a:p>
        </p:txBody>
      </p:sp>
      <p:sp>
        <p:nvSpPr>
          <p:cNvPr id="4" name="TextBox 4"/>
          <p:cNvSpPr txBox="1"/>
          <p:nvPr/>
        </p:nvSpPr>
        <p:spPr>
          <a:xfrm>
            <a:off x="1028700" y="2100380"/>
            <a:ext cx="11811106" cy="795386"/>
          </a:xfrm>
          <a:prstGeom prst="rect">
            <a:avLst/>
          </a:prstGeom>
        </p:spPr>
        <p:txBody>
          <a:bodyPr lIns="0" tIns="0" rIns="0" bIns="0" rtlCol="0" anchor="t">
            <a:spAutoFit/>
          </a:bodyPr>
          <a:lstStyle/>
          <a:p>
            <a:pPr algn="l">
              <a:lnSpc>
                <a:spcPts val="6040"/>
              </a:lnSpc>
            </a:pPr>
            <a:r>
              <a:rPr lang="en-US" sz="5752" b="1">
                <a:solidFill>
                  <a:srgbClr val="D0A933"/>
                </a:solidFill>
                <a:latin typeface="Bogart Bold"/>
                <a:ea typeface="Bogart Bold"/>
                <a:cs typeface="Bogart Bold"/>
                <a:sym typeface="Bogart Bold"/>
              </a:rPr>
              <a:t>Related Work</a:t>
            </a:r>
          </a:p>
        </p:txBody>
      </p:sp>
      <p:sp>
        <p:nvSpPr>
          <p:cNvPr id="5" name="TextBox 5"/>
          <p:cNvSpPr txBox="1"/>
          <p:nvPr/>
        </p:nvSpPr>
        <p:spPr>
          <a:xfrm>
            <a:off x="1028700" y="3170763"/>
            <a:ext cx="12758211" cy="580136"/>
          </a:xfrm>
          <a:prstGeom prst="rect">
            <a:avLst/>
          </a:prstGeom>
        </p:spPr>
        <p:txBody>
          <a:bodyPr lIns="0" tIns="0" rIns="0" bIns="0" rtlCol="0" anchor="t">
            <a:spAutoFit/>
          </a:bodyPr>
          <a:lstStyle/>
          <a:p>
            <a:pPr algn="l">
              <a:lnSpc>
                <a:spcPts val="4011"/>
              </a:lnSpc>
            </a:pPr>
            <a:r>
              <a:rPr lang="en-US" sz="3399" b="1" spc="98">
                <a:solidFill>
                  <a:srgbClr val="FFFFFF"/>
                </a:solidFill>
                <a:latin typeface="Arial Bold"/>
                <a:ea typeface="Arial Bold"/>
                <a:cs typeface="Arial Bold"/>
                <a:sym typeface="Arial Bold"/>
              </a:rPr>
              <a:t>Smart Tour Guide</a:t>
            </a:r>
          </a:p>
        </p:txBody>
      </p:sp>
      <p:sp>
        <p:nvSpPr>
          <p:cNvPr id="6" name="TextBox 6"/>
          <p:cNvSpPr txBox="1"/>
          <p:nvPr/>
        </p:nvSpPr>
        <p:spPr>
          <a:xfrm>
            <a:off x="1028700" y="4630534"/>
            <a:ext cx="11811106" cy="2047542"/>
          </a:xfrm>
          <a:prstGeom prst="rect">
            <a:avLst/>
          </a:prstGeom>
        </p:spPr>
        <p:txBody>
          <a:bodyPr lIns="0" tIns="0" rIns="0" bIns="0" rtlCol="0" anchor="t">
            <a:spAutoFit/>
          </a:bodyPr>
          <a:lstStyle/>
          <a:p>
            <a:pPr algn="l">
              <a:lnSpc>
                <a:spcPts val="4073"/>
              </a:lnSpc>
            </a:pPr>
            <a:r>
              <a:rPr lang="en-US" sz="3017" spc="72">
                <a:solidFill>
                  <a:srgbClr val="FFFFFF"/>
                </a:solidFill>
                <a:latin typeface="Antic"/>
                <a:ea typeface="Antic"/>
                <a:cs typeface="Antic"/>
                <a:sym typeface="Antic"/>
              </a:rPr>
              <a:t>The smart system is very important for people with disabilities, as it provides an easier and more inclusive travel experience through landmark and face recognition, hieroglyphic text translation, and support for voice assistants and sign language.</a:t>
            </a:r>
          </a:p>
        </p:txBody>
      </p:sp>
      <p:sp>
        <p:nvSpPr>
          <p:cNvPr id="7" name="TextBox 7"/>
          <p:cNvSpPr txBox="1"/>
          <p:nvPr/>
        </p:nvSpPr>
        <p:spPr>
          <a:xfrm>
            <a:off x="1040224" y="3921547"/>
            <a:ext cx="1935187" cy="585806"/>
          </a:xfrm>
          <a:prstGeom prst="rect">
            <a:avLst/>
          </a:prstGeom>
        </p:spPr>
        <p:txBody>
          <a:bodyPr lIns="0" tIns="0" rIns="0" bIns="0" rtlCol="0" anchor="t">
            <a:spAutoFit/>
          </a:bodyPr>
          <a:lstStyle/>
          <a:p>
            <a:pPr algn="ctr">
              <a:lnSpc>
                <a:spcPts val="4310"/>
              </a:lnSpc>
              <a:spcBef>
                <a:spcPct val="0"/>
              </a:spcBef>
            </a:pPr>
            <a:r>
              <a:rPr lang="en-US" sz="3078" b="1">
                <a:solidFill>
                  <a:srgbClr val="FFFFFF"/>
                </a:solidFill>
                <a:latin typeface="Arial Bold"/>
                <a:ea typeface="Arial Bold"/>
                <a:cs typeface="Arial Bold"/>
                <a:sym typeface="Arial Bold"/>
              </a:rPr>
              <a:t>year:2024</a:t>
            </a:r>
          </a:p>
        </p:txBody>
      </p:sp>
      <p:sp>
        <p:nvSpPr>
          <p:cNvPr id="8" name="Freeform 8"/>
          <p:cNvSpPr/>
          <p:nvPr/>
        </p:nvSpPr>
        <p:spPr>
          <a:xfrm>
            <a:off x="0" y="7960546"/>
            <a:ext cx="2869254" cy="2595509"/>
          </a:xfrm>
          <a:custGeom>
            <a:avLst/>
            <a:gdLst/>
            <a:ahLst/>
            <a:cxnLst/>
            <a:rect l="l" t="t" r="r" b="b"/>
            <a:pathLst>
              <a:path w="2869254" h="2595509">
                <a:moveTo>
                  <a:pt x="0" y="0"/>
                </a:moveTo>
                <a:lnTo>
                  <a:pt x="2869254" y="0"/>
                </a:lnTo>
                <a:lnTo>
                  <a:pt x="2869254" y="2595508"/>
                </a:lnTo>
                <a:lnTo>
                  <a:pt x="0" y="2595508"/>
                </a:lnTo>
                <a:lnTo>
                  <a:pt x="0" y="0"/>
                </a:lnTo>
                <a:close/>
              </a:path>
            </a:pathLst>
          </a:custGeom>
          <a:blipFill>
            <a:blip r:embed="rId3"/>
            <a:stretch>
              <a:fillRect/>
            </a:stretch>
          </a:blipFill>
        </p:spPr>
        <p:txBody>
          <a:bodyPr/>
          <a:lstStyle/>
          <a:p>
            <a:endParaRPr lang="en-US"/>
          </a:p>
        </p:txBody>
      </p:sp>
      <p:grpSp>
        <p:nvGrpSpPr>
          <p:cNvPr id="9" name="Group 9"/>
          <p:cNvGrpSpPr/>
          <p:nvPr/>
        </p:nvGrpSpPr>
        <p:grpSpPr>
          <a:xfrm>
            <a:off x="13077871" y="2459973"/>
            <a:ext cx="4181429" cy="5881805"/>
            <a:chOff x="0" y="0"/>
            <a:chExt cx="5575238" cy="7842407"/>
          </a:xfrm>
        </p:grpSpPr>
        <p:sp>
          <p:nvSpPr>
            <p:cNvPr id="10" name="Freeform 10"/>
            <p:cNvSpPr/>
            <p:nvPr/>
          </p:nvSpPr>
          <p:spPr>
            <a:xfrm>
              <a:off x="0" y="0"/>
              <a:ext cx="5575238" cy="7842407"/>
            </a:xfrm>
            <a:custGeom>
              <a:avLst/>
              <a:gdLst/>
              <a:ahLst/>
              <a:cxnLst/>
              <a:rect l="l" t="t" r="r" b="b"/>
              <a:pathLst>
                <a:path w="5575238" h="7842407">
                  <a:moveTo>
                    <a:pt x="0" y="0"/>
                  </a:moveTo>
                  <a:lnTo>
                    <a:pt x="5575238" y="0"/>
                  </a:lnTo>
                  <a:lnTo>
                    <a:pt x="5575238" y="7842407"/>
                  </a:lnTo>
                  <a:lnTo>
                    <a:pt x="0" y="78424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156823">
              <a:off x="493979" y="851364"/>
              <a:ext cx="4587280" cy="6139679"/>
            </a:xfrm>
            <a:custGeom>
              <a:avLst/>
              <a:gdLst/>
              <a:ahLst/>
              <a:cxnLst/>
              <a:rect l="l" t="t" r="r" b="b"/>
              <a:pathLst>
                <a:path w="4587280" h="6139679">
                  <a:moveTo>
                    <a:pt x="0" y="0"/>
                  </a:moveTo>
                  <a:lnTo>
                    <a:pt x="4587280" y="0"/>
                  </a:lnTo>
                  <a:lnTo>
                    <a:pt x="4587280" y="6139679"/>
                  </a:lnTo>
                  <a:lnTo>
                    <a:pt x="0" y="6139679"/>
                  </a:lnTo>
                  <a:lnTo>
                    <a:pt x="0" y="0"/>
                  </a:lnTo>
                  <a:close/>
                </a:path>
              </a:pathLst>
            </a:custGeom>
            <a:blipFill>
              <a:blip r:embed="rId6">
                <a:alphaModFix amt="91000"/>
              </a:blip>
              <a:stretch>
                <a:fillRect l="-6648" t="-3303" r="-4358" b="-3371"/>
              </a:stretch>
            </a:blipFill>
          </p:spPr>
          <p:txBody>
            <a:bodyPr/>
            <a:lstStyle/>
            <a:p>
              <a:endParaRPr lang="en-US"/>
            </a:p>
          </p:txBody>
        </p:sp>
      </p:grpSp>
      <p:sp>
        <p:nvSpPr>
          <p:cNvPr id="12" name="TextBox 11">
            <a:extLst>
              <a:ext uri="{FF2B5EF4-FFF2-40B4-BE49-F238E27FC236}">
                <a16:creationId xmlns:a16="http://schemas.microsoft.com/office/drawing/2014/main" id="{57E16BB5-B566-49E9-48D5-8924F259265F}"/>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rot="-5400000">
            <a:off x="7669899" y="653457"/>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286106" y="2312018"/>
            <a:ext cx="3715789" cy="1507792"/>
          </a:xfrm>
          <a:prstGeom prst="rect">
            <a:avLst/>
          </a:prstGeom>
        </p:spPr>
        <p:txBody>
          <a:bodyPr lIns="0" tIns="0" rIns="0" bIns="0" rtlCol="0" anchor="t">
            <a:spAutoFit/>
          </a:bodyPr>
          <a:lstStyle/>
          <a:p>
            <a:pPr algn="ctr">
              <a:lnSpc>
                <a:spcPts val="5406"/>
              </a:lnSpc>
            </a:pPr>
            <a:r>
              <a:rPr lang="en-US" sz="5149" b="1">
                <a:solidFill>
                  <a:srgbClr val="502F18"/>
                </a:solidFill>
                <a:latin typeface="Kollektif Bold"/>
                <a:ea typeface="Kollektif Bold"/>
                <a:cs typeface="Kollektif Bold"/>
                <a:sym typeface="Kollektif Bold"/>
              </a:rPr>
              <a:t>Objective &amp; Approach</a:t>
            </a:r>
          </a:p>
        </p:txBody>
      </p:sp>
      <p:sp>
        <p:nvSpPr>
          <p:cNvPr id="5" name="Freeform 5"/>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4"/>
            <a:stretch>
              <a:fillRect t="-71971"/>
            </a:stretch>
          </a:blipFill>
        </p:spPr>
        <p:txBody>
          <a:bodyPr/>
          <a:lstStyle/>
          <a:p>
            <a:endParaRPr lang="en-US"/>
          </a:p>
        </p:txBody>
      </p:sp>
      <p:sp>
        <p:nvSpPr>
          <p:cNvPr id="6" name="TextBox 5">
            <a:extLst>
              <a:ext uri="{FF2B5EF4-FFF2-40B4-BE49-F238E27FC236}">
                <a16:creationId xmlns:a16="http://schemas.microsoft.com/office/drawing/2014/main" id="{AA166104-7955-5C4B-C675-7944F57C8D01}"/>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6000"/>
            </a:blip>
            <a:stretch>
              <a:fillRect l="-2035" t="-3126" b="-78268"/>
            </a:stretch>
          </a:blipFill>
        </p:spPr>
        <p:txBody>
          <a:bodyPr/>
          <a:lstStyle/>
          <a:p>
            <a:endParaRPr lang="en-US"/>
          </a:p>
        </p:txBody>
      </p:sp>
      <p:sp>
        <p:nvSpPr>
          <p:cNvPr id="3" name="TextBox 3"/>
          <p:cNvSpPr txBox="1"/>
          <p:nvPr/>
        </p:nvSpPr>
        <p:spPr>
          <a:xfrm>
            <a:off x="1028700" y="2100380"/>
            <a:ext cx="11811106" cy="795386"/>
          </a:xfrm>
          <a:prstGeom prst="rect">
            <a:avLst/>
          </a:prstGeom>
        </p:spPr>
        <p:txBody>
          <a:bodyPr lIns="0" tIns="0" rIns="0" bIns="0" rtlCol="0" anchor="t">
            <a:spAutoFit/>
          </a:bodyPr>
          <a:lstStyle/>
          <a:p>
            <a:pPr algn="l">
              <a:lnSpc>
                <a:spcPts val="6040"/>
              </a:lnSpc>
            </a:pPr>
            <a:r>
              <a:rPr lang="en-US" sz="5752" b="1">
                <a:solidFill>
                  <a:srgbClr val="D0A933"/>
                </a:solidFill>
                <a:latin typeface="Bogart Bold"/>
                <a:ea typeface="Bogart Bold"/>
                <a:cs typeface="Bogart Bold"/>
                <a:sym typeface="Bogart Bold"/>
              </a:rPr>
              <a:t>Objective &amp; Approach</a:t>
            </a:r>
          </a:p>
        </p:txBody>
      </p:sp>
      <p:sp>
        <p:nvSpPr>
          <p:cNvPr id="4" name="TextBox 4"/>
          <p:cNvSpPr txBox="1"/>
          <p:nvPr/>
        </p:nvSpPr>
        <p:spPr>
          <a:xfrm>
            <a:off x="330815" y="5548660"/>
            <a:ext cx="4918786" cy="350458"/>
          </a:xfrm>
          <a:prstGeom prst="rect">
            <a:avLst/>
          </a:prstGeom>
        </p:spPr>
        <p:txBody>
          <a:bodyPr lIns="0" tIns="0" rIns="0" bIns="0" rtlCol="0" anchor="t">
            <a:spAutoFit/>
          </a:bodyPr>
          <a:lstStyle/>
          <a:p>
            <a:pPr algn="l">
              <a:lnSpc>
                <a:spcPts val="2816"/>
              </a:lnSpc>
            </a:pPr>
            <a:endParaRPr/>
          </a:p>
        </p:txBody>
      </p:sp>
      <p:sp>
        <p:nvSpPr>
          <p:cNvPr id="5" name="TextBox 5"/>
          <p:cNvSpPr txBox="1"/>
          <p:nvPr/>
        </p:nvSpPr>
        <p:spPr>
          <a:xfrm>
            <a:off x="1028700" y="4087553"/>
            <a:ext cx="10983964" cy="1543756"/>
          </a:xfrm>
          <a:prstGeom prst="rect">
            <a:avLst/>
          </a:prstGeom>
        </p:spPr>
        <p:txBody>
          <a:bodyPr lIns="0" tIns="0" rIns="0" bIns="0" rtlCol="0" anchor="t">
            <a:spAutoFit/>
          </a:bodyPr>
          <a:lstStyle/>
          <a:p>
            <a:pPr algn="l">
              <a:lnSpc>
                <a:spcPts val="4073"/>
              </a:lnSpc>
            </a:pPr>
            <a:r>
              <a:rPr lang="en-US" sz="3017" spc="72" dirty="0">
                <a:solidFill>
                  <a:srgbClr val="FFFFFF"/>
                </a:solidFill>
                <a:latin typeface="Antic"/>
                <a:ea typeface="Antic"/>
                <a:cs typeface="Antic"/>
                <a:sym typeface="Antic"/>
              </a:rPr>
              <a:t>To develop a smart tour guide app for Egyptian monuments, leveraging Artificial Intelligence to assist tourists in identifying and learning about Egypt's historical artifacts.</a:t>
            </a:r>
          </a:p>
        </p:txBody>
      </p:sp>
      <p:sp>
        <p:nvSpPr>
          <p:cNvPr id="6" name="TextBox 6"/>
          <p:cNvSpPr txBox="1"/>
          <p:nvPr/>
        </p:nvSpPr>
        <p:spPr>
          <a:xfrm>
            <a:off x="1028700" y="3158848"/>
            <a:ext cx="1987381" cy="585806"/>
          </a:xfrm>
          <a:prstGeom prst="rect">
            <a:avLst/>
          </a:prstGeom>
        </p:spPr>
        <p:txBody>
          <a:bodyPr lIns="0" tIns="0" rIns="0" bIns="0" rtlCol="0" anchor="t">
            <a:spAutoFit/>
          </a:bodyPr>
          <a:lstStyle/>
          <a:p>
            <a:pPr algn="ctr">
              <a:lnSpc>
                <a:spcPts val="4310"/>
              </a:lnSpc>
              <a:spcBef>
                <a:spcPct val="0"/>
              </a:spcBef>
            </a:pPr>
            <a:r>
              <a:rPr lang="en-US" sz="3078" b="1">
                <a:solidFill>
                  <a:srgbClr val="FFFFFF"/>
                </a:solidFill>
                <a:latin typeface="Arial Bold"/>
                <a:ea typeface="Arial Bold"/>
                <a:cs typeface="Arial Bold"/>
                <a:sym typeface="Arial Bold"/>
              </a:rPr>
              <a:t>Objective:</a:t>
            </a:r>
          </a:p>
        </p:txBody>
      </p:sp>
      <p:sp>
        <p:nvSpPr>
          <p:cNvPr id="8" name="Rectangle: Rounded Corners 7">
            <a:extLst>
              <a:ext uri="{FF2B5EF4-FFF2-40B4-BE49-F238E27FC236}">
                <a16:creationId xmlns:a16="http://schemas.microsoft.com/office/drawing/2014/main" id="{E111EA3E-CDD8-7017-645D-2C624D8B82A3}"/>
              </a:ext>
            </a:extLst>
          </p:cNvPr>
          <p:cNvSpPr/>
          <p:nvPr/>
        </p:nvSpPr>
        <p:spPr>
          <a:xfrm>
            <a:off x="12839806" y="3453481"/>
            <a:ext cx="4648200" cy="4303889"/>
          </a:xfrm>
          <a:prstGeom prst="round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93F33D-F453-43F8-2930-04360561226A}"/>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6000"/>
            </a:blip>
            <a:stretch>
              <a:fillRect l="-2035" t="-3126" b="-78268"/>
            </a:stretch>
          </a:blipFill>
        </p:spPr>
        <p:txBody>
          <a:bodyPr/>
          <a:lstStyle/>
          <a:p>
            <a:endParaRPr lang="en-US"/>
          </a:p>
        </p:txBody>
      </p:sp>
      <p:sp>
        <p:nvSpPr>
          <p:cNvPr id="3" name="TextBox 3"/>
          <p:cNvSpPr txBox="1"/>
          <p:nvPr/>
        </p:nvSpPr>
        <p:spPr>
          <a:xfrm>
            <a:off x="1028700" y="2100380"/>
            <a:ext cx="11811106" cy="795386"/>
          </a:xfrm>
          <a:prstGeom prst="rect">
            <a:avLst/>
          </a:prstGeom>
        </p:spPr>
        <p:txBody>
          <a:bodyPr lIns="0" tIns="0" rIns="0" bIns="0" rtlCol="0" anchor="t">
            <a:spAutoFit/>
          </a:bodyPr>
          <a:lstStyle/>
          <a:p>
            <a:pPr algn="l">
              <a:lnSpc>
                <a:spcPts val="6040"/>
              </a:lnSpc>
            </a:pPr>
            <a:r>
              <a:rPr lang="en-US" sz="5752" b="1">
                <a:solidFill>
                  <a:srgbClr val="D0A933"/>
                </a:solidFill>
                <a:latin typeface="Bogart Bold"/>
                <a:ea typeface="Bogart Bold"/>
                <a:cs typeface="Bogart Bold"/>
                <a:sym typeface="Bogart Bold"/>
              </a:rPr>
              <a:t>Objective &amp; Approach</a:t>
            </a:r>
          </a:p>
        </p:txBody>
      </p:sp>
      <p:sp>
        <p:nvSpPr>
          <p:cNvPr id="4" name="TextBox 4"/>
          <p:cNvSpPr txBox="1"/>
          <p:nvPr/>
        </p:nvSpPr>
        <p:spPr>
          <a:xfrm>
            <a:off x="330815" y="5548660"/>
            <a:ext cx="4918786" cy="350458"/>
          </a:xfrm>
          <a:prstGeom prst="rect">
            <a:avLst/>
          </a:prstGeom>
        </p:spPr>
        <p:txBody>
          <a:bodyPr lIns="0" tIns="0" rIns="0" bIns="0" rtlCol="0" anchor="t">
            <a:spAutoFit/>
          </a:bodyPr>
          <a:lstStyle/>
          <a:p>
            <a:pPr algn="l">
              <a:lnSpc>
                <a:spcPts val="2816"/>
              </a:lnSpc>
            </a:pPr>
            <a:endParaRPr/>
          </a:p>
        </p:txBody>
      </p:sp>
      <p:sp>
        <p:nvSpPr>
          <p:cNvPr id="5" name="TextBox 5"/>
          <p:cNvSpPr txBox="1"/>
          <p:nvPr/>
        </p:nvSpPr>
        <p:spPr>
          <a:xfrm>
            <a:off x="1028700" y="4091933"/>
            <a:ext cx="10983964" cy="4698466"/>
          </a:xfrm>
          <a:prstGeom prst="rect">
            <a:avLst/>
          </a:prstGeom>
        </p:spPr>
        <p:txBody>
          <a:bodyPr wrap="square" lIns="0" tIns="0" rIns="0" bIns="0" rtlCol="0" anchor="t">
            <a:spAutoFit/>
          </a:bodyPr>
          <a:lstStyle/>
          <a:p>
            <a:pPr algn="l">
              <a:lnSpc>
                <a:spcPts val="4073"/>
              </a:lnSpc>
            </a:pPr>
            <a:r>
              <a:rPr lang="en-US" sz="3017" spc="72" dirty="0">
                <a:solidFill>
                  <a:srgbClr val="FFFFFF"/>
                </a:solidFill>
                <a:latin typeface="Antic"/>
                <a:ea typeface="Antic"/>
                <a:cs typeface="Antic"/>
                <a:sym typeface="Antic"/>
              </a:rPr>
              <a:t>Artifact Recognition using Convolutional Neural Networks (CNN) allows users to capture an image of any artifact at Egyptian archaeological sites. The app utilizes AI-powered image recognition to analyze the photo, identify the artifact, and provide its background and historical context. It then displays detailed information, including the artifact's name, original location, and its significance in ancient Egyptian culture and rituals.</a:t>
            </a:r>
          </a:p>
          <a:p>
            <a:pPr algn="l">
              <a:lnSpc>
                <a:spcPts val="4073"/>
              </a:lnSpc>
            </a:pPr>
            <a:endParaRPr lang="en-US" sz="3017" spc="72" dirty="0">
              <a:solidFill>
                <a:srgbClr val="FFFFFF"/>
              </a:solidFill>
              <a:latin typeface="Antic"/>
              <a:ea typeface="Antic"/>
              <a:cs typeface="Antic"/>
              <a:sym typeface="Antic"/>
            </a:endParaRPr>
          </a:p>
        </p:txBody>
      </p:sp>
      <p:sp>
        <p:nvSpPr>
          <p:cNvPr id="6" name="TextBox 6"/>
          <p:cNvSpPr txBox="1"/>
          <p:nvPr/>
        </p:nvSpPr>
        <p:spPr>
          <a:xfrm>
            <a:off x="1028700" y="3162846"/>
            <a:ext cx="1987381" cy="585806"/>
          </a:xfrm>
          <a:prstGeom prst="rect">
            <a:avLst/>
          </a:prstGeom>
        </p:spPr>
        <p:txBody>
          <a:bodyPr lIns="0" tIns="0" rIns="0" bIns="0" rtlCol="0" anchor="t">
            <a:spAutoFit/>
          </a:bodyPr>
          <a:lstStyle/>
          <a:p>
            <a:pPr algn="ctr">
              <a:lnSpc>
                <a:spcPts val="4310"/>
              </a:lnSpc>
              <a:spcBef>
                <a:spcPct val="0"/>
              </a:spcBef>
            </a:pPr>
            <a:r>
              <a:rPr lang="en-US" sz="3078" b="1">
                <a:solidFill>
                  <a:srgbClr val="FFFFFF"/>
                </a:solidFill>
                <a:latin typeface="Arial Bold"/>
                <a:ea typeface="Arial Bold"/>
                <a:cs typeface="Arial Bold"/>
                <a:sym typeface="Arial Bold"/>
              </a:rPr>
              <a:t>Approach:</a:t>
            </a:r>
          </a:p>
        </p:txBody>
      </p:sp>
      <p:grpSp>
        <p:nvGrpSpPr>
          <p:cNvPr id="7" name="Group 7"/>
          <p:cNvGrpSpPr>
            <a:grpSpLocks noChangeAspect="1"/>
          </p:cNvGrpSpPr>
          <p:nvPr/>
        </p:nvGrpSpPr>
        <p:grpSpPr>
          <a:xfrm>
            <a:off x="13964817" y="2739599"/>
            <a:ext cx="3294483" cy="6518701"/>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273" b="-1273"/>
              </a:stretch>
            </a:blipFill>
          </p:spPr>
          <p:txBody>
            <a:bodyPr/>
            <a:lstStyle/>
            <a:p>
              <a:endParaRPr lang="en-US"/>
            </a:p>
          </p:txBody>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17" name="TextBox 16">
            <a:extLst>
              <a:ext uri="{FF2B5EF4-FFF2-40B4-BE49-F238E27FC236}">
                <a16:creationId xmlns:a16="http://schemas.microsoft.com/office/drawing/2014/main" id="{469A4D4E-3A45-CFC8-E36A-199B56976605}"/>
              </a:ext>
            </a:extLst>
          </p:cNvPr>
          <p:cNvSpPr txBox="1"/>
          <p:nvPr/>
        </p:nvSpPr>
        <p:spPr>
          <a:xfrm>
            <a:off x="17373600" y="9738360"/>
            <a:ext cx="914400" cy="457200"/>
          </a:xfrm>
          <a:prstGeom prst="rect">
            <a:avLst/>
          </a:prstGeom>
          <a:noFill/>
        </p:spPr>
        <p:txBody>
          <a:bodyPr wrap="none">
            <a:spAutoFit/>
          </a:bodyPr>
          <a:lstStyle/>
          <a:p>
            <a:r>
              <a:rPr sz="1800">
                <a:solidFill>
                  <a:srgbClr val="FFFFFF"/>
                </a:solidFill>
              </a:rPr>
              <a:t>16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rot="-5400000">
            <a:off x="7669899" y="653457"/>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286106" y="2654918"/>
            <a:ext cx="3715789" cy="821992"/>
          </a:xfrm>
          <a:prstGeom prst="rect">
            <a:avLst/>
          </a:prstGeom>
        </p:spPr>
        <p:txBody>
          <a:bodyPr lIns="0" tIns="0" rIns="0" bIns="0" rtlCol="0" anchor="t">
            <a:spAutoFit/>
          </a:bodyPr>
          <a:lstStyle/>
          <a:p>
            <a:pPr algn="ctr">
              <a:lnSpc>
                <a:spcPts val="5406"/>
              </a:lnSpc>
            </a:pPr>
            <a:r>
              <a:rPr lang="en-US" sz="5149" b="1" dirty="0">
                <a:solidFill>
                  <a:srgbClr val="502F18"/>
                </a:solidFill>
                <a:latin typeface="Kollektif Bold"/>
                <a:ea typeface="Kollektif Bold"/>
                <a:cs typeface="Kollektif Bold"/>
                <a:sym typeface="Kollektif Bold"/>
              </a:rPr>
              <a:t>Features</a:t>
            </a:r>
          </a:p>
        </p:txBody>
      </p:sp>
      <p:sp>
        <p:nvSpPr>
          <p:cNvPr id="5" name="Freeform 5"/>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4"/>
            <a:stretch>
              <a:fillRect t="-71971"/>
            </a:stretch>
          </a:blipFill>
        </p:spPr>
        <p:txBody>
          <a:bodyPr/>
          <a:lstStyle/>
          <a:p>
            <a:endParaRPr lang="en-US"/>
          </a:p>
        </p:txBody>
      </p:sp>
      <p:sp>
        <p:nvSpPr>
          <p:cNvPr id="6" name="TextBox 5">
            <a:extLst>
              <a:ext uri="{FF2B5EF4-FFF2-40B4-BE49-F238E27FC236}">
                <a16:creationId xmlns:a16="http://schemas.microsoft.com/office/drawing/2014/main" id="{D561690C-AD2F-C622-3664-A1B7D2C88165}"/>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4000"/>
            </a:blip>
            <a:stretch>
              <a:fillRect t="-16519" b="-61258"/>
            </a:stretch>
          </a:blipFill>
        </p:spPr>
        <p:txBody>
          <a:bodyPr/>
          <a:lstStyle/>
          <a:p>
            <a:endParaRPr lang="en-US"/>
          </a:p>
        </p:txBody>
      </p:sp>
      <p:sp>
        <p:nvSpPr>
          <p:cNvPr id="3" name="TextBox 3"/>
          <p:cNvSpPr txBox="1"/>
          <p:nvPr/>
        </p:nvSpPr>
        <p:spPr>
          <a:xfrm>
            <a:off x="1028700" y="1803014"/>
            <a:ext cx="3247311" cy="795386"/>
          </a:xfrm>
          <a:prstGeom prst="rect">
            <a:avLst/>
          </a:prstGeom>
        </p:spPr>
        <p:txBody>
          <a:bodyPr lIns="0" tIns="0" rIns="0" bIns="0" rtlCol="0" anchor="t">
            <a:spAutoFit/>
          </a:bodyPr>
          <a:lstStyle/>
          <a:p>
            <a:pPr algn="l">
              <a:lnSpc>
                <a:spcPts val="6040"/>
              </a:lnSpc>
            </a:pPr>
            <a:r>
              <a:rPr lang="en-US" sz="5752" b="1">
                <a:solidFill>
                  <a:srgbClr val="D0A933"/>
                </a:solidFill>
                <a:latin typeface="Bogart Bold"/>
                <a:ea typeface="Bogart Bold"/>
                <a:cs typeface="Bogart Bold"/>
                <a:sym typeface="Bogart Bold"/>
              </a:rPr>
              <a:t>Features</a:t>
            </a:r>
          </a:p>
        </p:txBody>
      </p:sp>
      <p:sp>
        <p:nvSpPr>
          <p:cNvPr id="4" name="TextBox 4"/>
          <p:cNvSpPr txBox="1"/>
          <p:nvPr/>
        </p:nvSpPr>
        <p:spPr>
          <a:xfrm>
            <a:off x="1028700" y="4553180"/>
            <a:ext cx="4918786" cy="350458"/>
          </a:xfrm>
          <a:prstGeom prst="rect">
            <a:avLst/>
          </a:prstGeom>
        </p:spPr>
        <p:txBody>
          <a:bodyPr lIns="0" tIns="0" rIns="0" bIns="0" rtlCol="0" anchor="t">
            <a:spAutoFit/>
          </a:bodyPr>
          <a:lstStyle/>
          <a:p>
            <a:pPr algn="l">
              <a:lnSpc>
                <a:spcPts val="2816"/>
              </a:lnSpc>
            </a:pPr>
            <a:endParaRPr/>
          </a:p>
        </p:txBody>
      </p:sp>
      <p:sp>
        <p:nvSpPr>
          <p:cNvPr id="5" name="TextBox 5"/>
          <p:cNvSpPr txBox="1"/>
          <p:nvPr/>
        </p:nvSpPr>
        <p:spPr>
          <a:xfrm>
            <a:off x="1028700" y="3850084"/>
            <a:ext cx="10983964" cy="5647992"/>
          </a:xfrm>
          <a:prstGeom prst="rect">
            <a:avLst/>
          </a:prstGeom>
        </p:spPr>
        <p:txBody>
          <a:bodyPr lIns="0" tIns="0" rIns="0" bIns="0" rtlCol="0" anchor="t">
            <a:spAutoFit/>
          </a:bodyPr>
          <a:lstStyle/>
          <a:p>
            <a:pPr algn="l">
              <a:lnSpc>
                <a:spcPts val="4073"/>
              </a:lnSpc>
            </a:pPr>
            <a:r>
              <a:rPr lang="en-US" sz="3017" spc="72" dirty="0" err="1">
                <a:solidFill>
                  <a:srgbClr val="FFFFFF"/>
                </a:solidFill>
                <a:latin typeface="Antic"/>
                <a:ea typeface="Antic"/>
                <a:cs typeface="Antic"/>
                <a:sym typeface="Antic"/>
              </a:rPr>
              <a:t>TourScan</a:t>
            </a:r>
            <a:r>
              <a:rPr lang="en-US" sz="3017" spc="72" dirty="0">
                <a:solidFill>
                  <a:srgbClr val="FFFFFF"/>
                </a:solidFill>
                <a:latin typeface="Antic"/>
                <a:ea typeface="Antic"/>
                <a:cs typeface="Antic"/>
                <a:sym typeface="Antic"/>
              </a:rPr>
              <a:t> leverages </a:t>
            </a:r>
            <a:r>
              <a:rPr lang="en-US" sz="3017" spc="72" dirty="0" err="1">
                <a:solidFill>
                  <a:srgbClr val="FFFFFF"/>
                </a:solidFill>
                <a:latin typeface="Antic"/>
                <a:ea typeface="Antic"/>
                <a:cs typeface="Antic"/>
                <a:sym typeface="Antic"/>
              </a:rPr>
              <a:t>MobileNet</a:t>
            </a:r>
            <a:r>
              <a:rPr lang="en-US" sz="3017" spc="72" dirty="0">
                <a:solidFill>
                  <a:srgbClr val="FFFFFF"/>
                </a:solidFill>
                <a:latin typeface="Antic"/>
                <a:ea typeface="Antic"/>
                <a:cs typeface="Antic"/>
                <a:sym typeface="Antic"/>
              </a:rPr>
              <a:t>, a lightweight and efficient Convolutional Neural Network (CNN), to enable real-time image recognition on mobile devices. This model is specifically optimized for mobile environments, allowing artifact recognition to happen on-device without the need for a constant internet connection.</a:t>
            </a:r>
          </a:p>
          <a:p>
            <a:pPr algn="l">
              <a:lnSpc>
                <a:spcPts val="4073"/>
              </a:lnSpc>
            </a:pPr>
            <a:r>
              <a:rPr lang="en-US" sz="3017" spc="72" dirty="0">
                <a:solidFill>
                  <a:srgbClr val="FFFFFF"/>
                </a:solidFill>
                <a:latin typeface="Antic Bold"/>
                <a:ea typeface="Antic Bold"/>
                <a:cs typeface="Antic Bold"/>
                <a:sym typeface="Antic Bold"/>
              </a:rPr>
              <a:t>How It Works:</a:t>
            </a:r>
          </a:p>
          <a:p>
            <a:pPr algn="l">
              <a:lnSpc>
                <a:spcPts val="4073"/>
              </a:lnSpc>
            </a:pPr>
            <a:r>
              <a:rPr lang="en-US" sz="3017" spc="72" dirty="0">
                <a:solidFill>
                  <a:srgbClr val="FFFFFF"/>
                </a:solidFill>
                <a:latin typeface="Antic"/>
                <a:ea typeface="Antic"/>
                <a:cs typeface="Antic"/>
                <a:sym typeface="Antic"/>
              </a:rPr>
              <a:t>1.Scan with Camera.</a:t>
            </a:r>
          </a:p>
          <a:p>
            <a:pPr algn="l">
              <a:lnSpc>
                <a:spcPts val="4073"/>
              </a:lnSpc>
            </a:pPr>
            <a:r>
              <a:rPr lang="en-US" sz="3017" spc="72" dirty="0">
                <a:solidFill>
                  <a:srgbClr val="FFFFFF"/>
                </a:solidFill>
                <a:latin typeface="Antic"/>
                <a:ea typeface="Antic"/>
                <a:cs typeface="Antic"/>
                <a:sym typeface="Antic"/>
              </a:rPr>
              <a:t>2.Image Processing and Recognition.</a:t>
            </a:r>
          </a:p>
          <a:p>
            <a:pPr algn="l">
              <a:lnSpc>
                <a:spcPts val="4073"/>
              </a:lnSpc>
            </a:pPr>
            <a:r>
              <a:rPr lang="en-US" sz="3017" spc="72" dirty="0">
                <a:solidFill>
                  <a:srgbClr val="FFFFFF"/>
                </a:solidFill>
                <a:latin typeface="Antic"/>
                <a:ea typeface="Antic"/>
                <a:cs typeface="Antic"/>
                <a:sym typeface="Antic"/>
              </a:rPr>
              <a:t>3.The app displays historical information.</a:t>
            </a:r>
          </a:p>
          <a:p>
            <a:pPr algn="l">
              <a:lnSpc>
                <a:spcPts val="4073"/>
              </a:lnSpc>
            </a:pPr>
            <a:endParaRPr lang="en-US" sz="3017" spc="72" dirty="0">
              <a:solidFill>
                <a:srgbClr val="FFFFFF"/>
              </a:solidFill>
              <a:latin typeface="Antic"/>
              <a:ea typeface="Antic"/>
              <a:cs typeface="Antic"/>
              <a:sym typeface="Antic"/>
            </a:endParaRPr>
          </a:p>
        </p:txBody>
      </p:sp>
      <p:sp>
        <p:nvSpPr>
          <p:cNvPr id="6" name="TextBox 6"/>
          <p:cNvSpPr txBox="1"/>
          <p:nvPr/>
        </p:nvSpPr>
        <p:spPr>
          <a:xfrm>
            <a:off x="1028700" y="2855576"/>
            <a:ext cx="7459542" cy="647065"/>
          </a:xfrm>
          <a:prstGeom prst="rect">
            <a:avLst/>
          </a:prstGeom>
        </p:spPr>
        <p:txBody>
          <a:bodyPr lIns="0" tIns="0" rIns="0" bIns="0" rtlCol="0" anchor="t">
            <a:spAutoFit/>
          </a:bodyPr>
          <a:lstStyle/>
          <a:p>
            <a:pPr algn="ctr">
              <a:lnSpc>
                <a:spcPts val="4759"/>
              </a:lnSpc>
              <a:spcBef>
                <a:spcPct val="0"/>
              </a:spcBef>
            </a:pPr>
            <a:r>
              <a:rPr lang="en-US" sz="3399" b="1" dirty="0">
                <a:solidFill>
                  <a:srgbClr val="FFFFFF"/>
                </a:solidFill>
                <a:latin typeface="Arial Bold"/>
                <a:ea typeface="Arial Bold"/>
                <a:cs typeface="Arial Bold"/>
                <a:sym typeface="Arial Bold"/>
              </a:rPr>
              <a:t>Artifact Recognition with </a:t>
            </a:r>
            <a:r>
              <a:rPr lang="en-US" sz="3399" b="1" dirty="0" err="1">
                <a:solidFill>
                  <a:srgbClr val="FFFFFF"/>
                </a:solidFill>
                <a:latin typeface="Arial Bold"/>
                <a:ea typeface="Arial Bold"/>
                <a:cs typeface="Arial Bold"/>
                <a:sym typeface="Arial Bold"/>
              </a:rPr>
              <a:t>MobileNet</a:t>
            </a:r>
            <a:r>
              <a:rPr lang="en-US" sz="3399" b="1" dirty="0">
                <a:solidFill>
                  <a:srgbClr val="FFFFFF"/>
                </a:solidFill>
                <a:latin typeface="Arial Bold"/>
                <a:ea typeface="Arial Bold"/>
                <a:cs typeface="Arial Bold"/>
                <a:sym typeface="Arial Bold"/>
              </a:rPr>
              <a:t>:</a:t>
            </a:r>
          </a:p>
        </p:txBody>
      </p:sp>
      <p:sp>
        <p:nvSpPr>
          <p:cNvPr id="7" name="Freeform 7"/>
          <p:cNvSpPr/>
          <p:nvPr/>
        </p:nvSpPr>
        <p:spPr>
          <a:xfrm>
            <a:off x="13889172" y="2308395"/>
            <a:ext cx="3317918" cy="6570136"/>
          </a:xfrm>
          <a:custGeom>
            <a:avLst/>
            <a:gdLst/>
            <a:ahLst/>
            <a:cxnLst/>
            <a:rect l="l" t="t" r="r" b="b"/>
            <a:pathLst>
              <a:path w="3317918" h="6570136">
                <a:moveTo>
                  <a:pt x="0" y="0"/>
                </a:moveTo>
                <a:lnTo>
                  <a:pt x="3317918" y="0"/>
                </a:lnTo>
                <a:lnTo>
                  <a:pt x="3317918" y="6570136"/>
                </a:lnTo>
                <a:lnTo>
                  <a:pt x="0" y="6570136"/>
                </a:lnTo>
                <a:lnTo>
                  <a:pt x="0" y="0"/>
                </a:lnTo>
                <a:close/>
              </a:path>
            </a:pathLst>
          </a:custGeom>
          <a:blipFill>
            <a:blip r:embed="rId3"/>
            <a:stretch>
              <a:fillRect/>
            </a:stretch>
          </a:blipFill>
        </p:spPr>
        <p:txBody>
          <a:bodyPr/>
          <a:lstStyle/>
          <a:p>
            <a:endParaRPr lang="en-US"/>
          </a:p>
        </p:txBody>
      </p:sp>
      <p:sp>
        <p:nvSpPr>
          <p:cNvPr id="8" name="Freeform 8"/>
          <p:cNvSpPr/>
          <p:nvPr/>
        </p:nvSpPr>
        <p:spPr>
          <a:xfrm>
            <a:off x="13836962" y="4039318"/>
            <a:ext cx="3422338" cy="3106144"/>
          </a:xfrm>
          <a:custGeom>
            <a:avLst/>
            <a:gdLst/>
            <a:ahLst/>
            <a:cxnLst/>
            <a:rect l="l" t="t" r="r" b="b"/>
            <a:pathLst>
              <a:path w="3422338" h="3106144">
                <a:moveTo>
                  <a:pt x="0" y="0"/>
                </a:moveTo>
                <a:lnTo>
                  <a:pt x="3422338" y="0"/>
                </a:lnTo>
                <a:lnTo>
                  <a:pt x="3422338" y="3106144"/>
                </a:lnTo>
                <a:lnTo>
                  <a:pt x="0" y="3106144"/>
                </a:lnTo>
                <a:lnTo>
                  <a:pt x="0" y="0"/>
                </a:lnTo>
                <a:close/>
              </a:path>
            </a:pathLst>
          </a:custGeom>
          <a:blipFill>
            <a:blip r:embed="rId4"/>
            <a:stretch>
              <a:fillRect/>
            </a:stretch>
          </a:blipFill>
        </p:spPr>
        <p:txBody>
          <a:bodyPr/>
          <a:lstStyle/>
          <a:p>
            <a:endParaRPr lang="en-US"/>
          </a:p>
        </p:txBody>
      </p:sp>
      <p:sp>
        <p:nvSpPr>
          <p:cNvPr id="9" name="TextBox 8">
            <a:extLst>
              <a:ext uri="{FF2B5EF4-FFF2-40B4-BE49-F238E27FC236}">
                <a16:creationId xmlns:a16="http://schemas.microsoft.com/office/drawing/2014/main" id="{F00413E9-E53E-1796-D216-70A8C82C02D4}"/>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4000"/>
            </a:blip>
            <a:stretch>
              <a:fillRect t="-16519" b="-61258"/>
            </a:stretch>
          </a:blipFill>
        </p:spPr>
        <p:txBody>
          <a:bodyPr/>
          <a:lstStyle/>
          <a:p>
            <a:endParaRPr lang="en-US"/>
          </a:p>
        </p:txBody>
      </p:sp>
      <p:sp>
        <p:nvSpPr>
          <p:cNvPr id="3" name="Freeform 3"/>
          <p:cNvSpPr/>
          <p:nvPr/>
        </p:nvSpPr>
        <p:spPr>
          <a:xfrm>
            <a:off x="13678699" y="5790883"/>
            <a:ext cx="3580601" cy="2193669"/>
          </a:xfrm>
          <a:custGeom>
            <a:avLst/>
            <a:gdLst/>
            <a:ahLst/>
            <a:cxnLst/>
            <a:rect l="l" t="t" r="r" b="b"/>
            <a:pathLst>
              <a:path w="3580601" h="2193669">
                <a:moveTo>
                  <a:pt x="0" y="0"/>
                </a:moveTo>
                <a:lnTo>
                  <a:pt x="3580601" y="0"/>
                </a:lnTo>
                <a:lnTo>
                  <a:pt x="3580601" y="2193669"/>
                </a:lnTo>
                <a:lnTo>
                  <a:pt x="0" y="2193669"/>
                </a:lnTo>
                <a:lnTo>
                  <a:pt x="0" y="0"/>
                </a:lnTo>
                <a:close/>
              </a:path>
            </a:pathLst>
          </a:custGeom>
          <a:blipFill>
            <a:blip r:embed="rId3"/>
            <a:stretch>
              <a:fillRect t="-23647" b="-39576"/>
            </a:stretch>
          </a:blipFill>
        </p:spPr>
        <p:txBody>
          <a:bodyPr/>
          <a:lstStyle/>
          <a:p>
            <a:endParaRPr lang="en-US"/>
          </a:p>
        </p:txBody>
      </p:sp>
      <p:sp>
        <p:nvSpPr>
          <p:cNvPr id="4" name="Freeform 4"/>
          <p:cNvSpPr/>
          <p:nvPr/>
        </p:nvSpPr>
        <p:spPr>
          <a:xfrm>
            <a:off x="14613350" y="2803660"/>
            <a:ext cx="2170028" cy="2339840"/>
          </a:xfrm>
          <a:custGeom>
            <a:avLst/>
            <a:gdLst/>
            <a:ahLst/>
            <a:cxnLst/>
            <a:rect l="l" t="t" r="r" b="b"/>
            <a:pathLst>
              <a:path w="2170028" h="2339840">
                <a:moveTo>
                  <a:pt x="0" y="0"/>
                </a:moveTo>
                <a:lnTo>
                  <a:pt x="2170027" y="0"/>
                </a:lnTo>
                <a:lnTo>
                  <a:pt x="2170027" y="2339840"/>
                </a:lnTo>
                <a:lnTo>
                  <a:pt x="0" y="2339840"/>
                </a:lnTo>
                <a:lnTo>
                  <a:pt x="0" y="0"/>
                </a:lnTo>
                <a:close/>
              </a:path>
            </a:pathLst>
          </a:custGeom>
          <a:blipFill>
            <a:blip r:embed="rId4"/>
            <a:stretch>
              <a:fillRect l="-25140" t="-20517" r="-26145" b="-19788"/>
            </a:stretch>
          </a:blipFill>
        </p:spPr>
        <p:txBody>
          <a:bodyPr/>
          <a:lstStyle/>
          <a:p>
            <a:endParaRPr lang="en-US"/>
          </a:p>
        </p:txBody>
      </p:sp>
      <p:sp>
        <p:nvSpPr>
          <p:cNvPr id="5" name="TextBox 5"/>
          <p:cNvSpPr txBox="1"/>
          <p:nvPr/>
        </p:nvSpPr>
        <p:spPr>
          <a:xfrm>
            <a:off x="1047750" y="1803014"/>
            <a:ext cx="3247311" cy="795386"/>
          </a:xfrm>
          <a:prstGeom prst="rect">
            <a:avLst/>
          </a:prstGeom>
        </p:spPr>
        <p:txBody>
          <a:bodyPr lIns="0" tIns="0" rIns="0" bIns="0" rtlCol="0" anchor="t">
            <a:spAutoFit/>
          </a:bodyPr>
          <a:lstStyle/>
          <a:p>
            <a:pPr algn="l">
              <a:lnSpc>
                <a:spcPts val="6040"/>
              </a:lnSpc>
            </a:pPr>
            <a:r>
              <a:rPr lang="en-US" sz="5752" b="1" dirty="0">
                <a:solidFill>
                  <a:srgbClr val="D0A933"/>
                </a:solidFill>
                <a:latin typeface="Bogart Bold"/>
                <a:ea typeface="Bogart Bold"/>
                <a:cs typeface="Bogart Bold"/>
                <a:sym typeface="Bogart Bold"/>
              </a:rPr>
              <a:t>Features</a:t>
            </a:r>
          </a:p>
        </p:txBody>
      </p:sp>
      <p:sp>
        <p:nvSpPr>
          <p:cNvPr id="6" name="TextBox 6"/>
          <p:cNvSpPr txBox="1"/>
          <p:nvPr/>
        </p:nvSpPr>
        <p:spPr>
          <a:xfrm>
            <a:off x="1028700" y="4553180"/>
            <a:ext cx="4918786" cy="350458"/>
          </a:xfrm>
          <a:prstGeom prst="rect">
            <a:avLst/>
          </a:prstGeom>
        </p:spPr>
        <p:txBody>
          <a:bodyPr lIns="0" tIns="0" rIns="0" bIns="0" rtlCol="0" anchor="t">
            <a:spAutoFit/>
          </a:bodyPr>
          <a:lstStyle/>
          <a:p>
            <a:pPr algn="l">
              <a:lnSpc>
                <a:spcPts val="2816"/>
              </a:lnSpc>
            </a:pPr>
            <a:endParaRPr/>
          </a:p>
        </p:txBody>
      </p:sp>
      <p:sp>
        <p:nvSpPr>
          <p:cNvPr id="7" name="TextBox 7"/>
          <p:cNvSpPr txBox="1"/>
          <p:nvPr/>
        </p:nvSpPr>
        <p:spPr>
          <a:xfrm>
            <a:off x="1028700" y="3610308"/>
            <a:ext cx="10983964" cy="1533192"/>
          </a:xfrm>
          <a:prstGeom prst="rect">
            <a:avLst/>
          </a:prstGeom>
        </p:spPr>
        <p:txBody>
          <a:bodyPr lIns="0" tIns="0" rIns="0" bIns="0" rtlCol="0" anchor="t">
            <a:spAutoFit/>
          </a:bodyPr>
          <a:lstStyle/>
          <a:p>
            <a:pPr marL="651473" lvl="1" indent="-325736" algn="l">
              <a:lnSpc>
                <a:spcPts val="4073"/>
              </a:lnSpc>
              <a:buFont typeface="Arial"/>
              <a:buChar char="•"/>
            </a:pPr>
            <a:r>
              <a:rPr lang="en-US" sz="3017" spc="72" dirty="0">
                <a:solidFill>
                  <a:srgbClr val="FFFFFF"/>
                </a:solidFill>
                <a:latin typeface="Antic"/>
                <a:ea typeface="Antic"/>
                <a:cs typeface="Antic"/>
                <a:sym typeface="Antic"/>
              </a:rPr>
              <a:t>Supports English and Arabic languages.</a:t>
            </a:r>
          </a:p>
          <a:p>
            <a:pPr marL="651473" lvl="1" indent="-325736" algn="l">
              <a:lnSpc>
                <a:spcPts val="4073"/>
              </a:lnSpc>
              <a:buFont typeface="Arial"/>
              <a:buChar char="•"/>
            </a:pPr>
            <a:r>
              <a:rPr lang="en-US" sz="3017" spc="72" dirty="0">
                <a:solidFill>
                  <a:srgbClr val="FFFFFF"/>
                </a:solidFill>
                <a:latin typeface="Antic"/>
                <a:ea typeface="Antic"/>
                <a:cs typeface="Antic"/>
                <a:sym typeface="Antic"/>
              </a:rPr>
              <a:t>Automatic translation of artifact descriptions based on the selected language.</a:t>
            </a:r>
          </a:p>
        </p:txBody>
      </p:sp>
      <p:sp>
        <p:nvSpPr>
          <p:cNvPr id="8" name="TextBox 8"/>
          <p:cNvSpPr txBox="1"/>
          <p:nvPr/>
        </p:nvSpPr>
        <p:spPr>
          <a:xfrm>
            <a:off x="1028700" y="2855576"/>
            <a:ext cx="4434069" cy="647065"/>
          </a:xfrm>
          <a:prstGeom prst="rect">
            <a:avLst/>
          </a:prstGeom>
        </p:spPr>
        <p:txBody>
          <a:bodyPr lIns="0" tIns="0" rIns="0" bIns="0" rtlCol="0" anchor="t">
            <a:spAutoFit/>
          </a:bodyPr>
          <a:lstStyle/>
          <a:p>
            <a:pPr algn="ctr">
              <a:lnSpc>
                <a:spcPts val="4759"/>
              </a:lnSpc>
              <a:spcBef>
                <a:spcPct val="0"/>
              </a:spcBef>
            </a:pPr>
            <a:r>
              <a:rPr lang="en-US" sz="3399" b="1">
                <a:solidFill>
                  <a:srgbClr val="FFFFFF"/>
                </a:solidFill>
                <a:latin typeface="Arial Bold"/>
                <a:ea typeface="Arial Bold"/>
                <a:cs typeface="Arial Bold"/>
                <a:sym typeface="Arial Bold"/>
              </a:rPr>
              <a:t>Multilingual Support:</a:t>
            </a:r>
          </a:p>
        </p:txBody>
      </p:sp>
      <p:sp>
        <p:nvSpPr>
          <p:cNvPr id="9" name="TextBox 9"/>
          <p:cNvSpPr txBox="1"/>
          <p:nvPr/>
        </p:nvSpPr>
        <p:spPr>
          <a:xfrm>
            <a:off x="1028700" y="7098280"/>
            <a:ext cx="4918786" cy="350458"/>
          </a:xfrm>
          <a:prstGeom prst="rect">
            <a:avLst/>
          </a:prstGeom>
        </p:spPr>
        <p:txBody>
          <a:bodyPr lIns="0" tIns="0" rIns="0" bIns="0" rtlCol="0" anchor="t">
            <a:spAutoFit/>
          </a:bodyPr>
          <a:lstStyle/>
          <a:p>
            <a:pPr algn="l">
              <a:lnSpc>
                <a:spcPts val="2816"/>
              </a:lnSpc>
            </a:pPr>
            <a:endParaRPr/>
          </a:p>
        </p:txBody>
      </p:sp>
      <p:sp>
        <p:nvSpPr>
          <p:cNvPr id="10" name="TextBox 10"/>
          <p:cNvSpPr txBox="1"/>
          <p:nvPr/>
        </p:nvSpPr>
        <p:spPr>
          <a:xfrm>
            <a:off x="1028700" y="6155407"/>
            <a:ext cx="10983964" cy="1533192"/>
          </a:xfrm>
          <a:prstGeom prst="rect">
            <a:avLst/>
          </a:prstGeom>
        </p:spPr>
        <p:txBody>
          <a:bodyPr lIns="0" tIns="0" rIns="0" bIns="0" rtlCol="0" anchor="t">
            <a:spAutoFit/>
          </a:bodyPr>
          <a:lstStyle/>
          <a:p>
            <a:pPr marL="651473" lvl="1" indent="-325736" algn="l">
              <a:lnSpc>
                <a:spcPts val="4073"/>
              </a:lnSpc>
              <a:buFont typeface="Arial"/>
              <a:buChar char="•"/>
            </a:pPr>
            <a:r>
              <a:rPr lang="en-US" sz="3017" spc="72" dirty="0">
                <a:solidFill>
                  <a:srgbClr val="FFFFFF"/>
                </a:solidFill>
                <a:latin typeface="Antic"/>
                <a:ea typeface="Antic"/>
                <a:cs typeface="Antic"/>
                <a:sym typeface="Antic"/>
              </a:rPr>
              <a:t>Converts artifact information into speech.</a:t>
            </a:r>
          </a:p>
          <a:p>
            <a:pPr marL="651473" lvl="1" indent="-325736" algn="l">
              <a:lnSpc>
                <a:spcPts val="4073"/>
              </a:lnSpc>
              <a:buFont typeface="Arial"/>
              <a:buChar char="•"/>
            </a:pPr>
            <a:r>
              <a:rPr lang="en-US" sz="3017" spc="72" dirty="0">
                <a:solidFill>
                  <a:srgbClr val="FFFFFF"/>
                </a:solidFill>
                <a:latin typeface="Antic"/>
                <a:ea typeface="Antic"/>
                <a:cs typeface="Antic"/>
                <a:sym typeface="Antic"/>
              </a:rPr>
              <a:t>Helps visually impaired users or tourists who prefer audio guidance.</a:t>
            </a:r>
          </a:p>
        </p:txBody>
      </p:sp>
      <p:sp>
        <p:nvSpPr>
          <p:cNvPr id="11" name="TextBox 11"/>
          <p:cNvSpPr txBox="1"/>
          <p:nvPr/>
        </p:nvSpPr>
        <p:spPr>
          <a:xfrm>
            <a:off x="1028700" y="5400675"/>
            <a:ext cx="4762500" cy="560923"/>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FFFFFF"/>
                </a:solidFill>
                <a:latin typeface="Arial Bold"/>
                <a:ea typeface="Arial Bold"/>
                <a:cs typeface="Arial Bold"/>
                <a:sym typeface="Arial Bold"/>
              </a:rPr>
              <a:t>Text-to-Speech (TTS):</a:t>
            </a:r>
          </a:p>
        </p:txBody>
      </p:sp>
      <p:sp>
        <p:nvSpPr>
          <p:cNvPr id="12" name="TextBox 11">
            <a:extLst>
              <a:ext uri="{FF2B5EF4-FFF2-40B4-BE49-F238E27FC236}">
                <a16:creationId xmlns:a16="http://schemas.microsoft.com/office/drawing/2014/main" id="{57F7035E-68FA-0B0E-F601-CD9664B69F09}"/>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19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316575" cy="10324691"/>
          </a:xfrm>
          <a:custGeom>
            <a:avLst/>
            <a:gdLst/>
            <a:ahLst/>
            <a:cxnLst/>
            <a:rect l="l" t="t" r="r" b="b"/>
            <a:pathLst>
              <a:path w="18316575" h="10324691">
                <a:moveTo>
                  <a:pt x="0" y="0"/>
                </a:moveTo>
                <a:lnTo>
                  <a:pt x="18316575" y="0"/>
                </a:lnTo>
                <a:lnTo>
                  <a:pt x="18316575" y="10324691"/>
                </a:lnTo>
                <a:lnTo>
                  <a:pt x="0" y="10324691"/>
                </a:lnTo>
                <a:lnTo>
                  <a:pt x="0" y="0"/>
                </a:lnTo>
                <a:close/>
              </a:path>
            </a:pathLst>
          </a:custGeom>
          <a:blipFill>
            <a:blip r:embed="rId2">
              <a:alphaModFix amt="21999"/>
            </a:blip>
            <a:stretch>
              <a:fillRect b="-69199"/>
            </a:stretch>
          </a:blipFill>
        </p:spPr>
        <p:txBody>
          <a:bodyPr/>
          <a:lstStyle/>
          <a:p>
            <a:endParaRPr lang="en-US"/>
          </a:p>
        </p:txBody>
      </p:sp>
      <p:sp>
        <p:nvSpPr>
          <p:cNvPr id="3" name="Freeform 3"/>
          <p:cNvSpPr/>
          <p:nvPr/>
        </p:nvSpPr>
        <p:spPr>
          <a:xfrm>
            <a:off x="5300662" y="37691"/>
            <a:ext cx="7715250" cy="10287000"/>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3"/>
            <a:stretch>
              <a:fillRect/>
            </a:stretch>
          </a:blipFill>
        </p:spPr>
        <p:txBody>
          <a:bodyPr/>
          <a:lstStyle/>
          <a:p>
            <a:endParaRPr lang="en-US"/>
          </a:p>
        </p:txBody>
      </p:sp>
      <p:sp>
        <p:nvSpPr>
          <p:cNvPr id="4" name="Freeform 4"/>
          <p:cNvSpPr/>
          <p:nvPr/>
        </p:nvSpPr>
        <p:spPr>
          <a:xfrm>
            <a:off x="6072188" y="1047545"/>
            <a:ext cx="6172200" cy="8229600"/>
          </a:xfrm>
          <a:custGeom>
            <a:avLst/>
            <a:gdLst/>
            <a:ahLst/>
            <a:cxnLst/>
            <a:rect l="l" t="t" r="r" b="b"/>
            <a:pathLst>
              <a:path w="6172200" h="8229600">
                <a:moveTo>
                  <a:pt x="0" y="0"/>
                </a:moveTo>
                <a:lnTo>
                  <a:pt x="6172200" y="0"/>
                </a:lnTo>
                <a:lnTo>
                  <a:pt x="6172200" y="8229600"/>
                </a:lnTo>
                <a:lnTo>
                  <a:pt x="0" y="8229600"/>
                </a:lnTo>
                <a:lnTo>
                  <a:pt x="0" y="0"/>
                </a:lnTo>
                <a:close/>
              </a:path>
            </a:pathLst>
          </a:custGeom>
          <a:blipFill>
            <a:blip r:embed="rId4">
              <a:alphaModFix amt="30000"/>
            </a:blip>
            <a:stretch>
              <a:fillRect/>
            </a:stretch>
          </a:blipFill>
        </p:spPr>
        <p:txBody>
          <a:bodyPr/>
          <a:lstStyle/>
          <a:p>
            <a:endParaRPr lang="en-US"/>
          </a:p>
        </p:txBody>
      </p:sp>
      <p:sp>
        <p:nvSpPr>
          <p:cNvPr id="5" name="TextBox 5"/>
          <p:cNvSpPr txBox="1"/>
          <p:nvPr/>
        </p:nvSpPr>
        <p:spPr>
          <a:xfrm>
            <a:off x="6160041" y="4018371"/>
            <a:ext cx="6236038" cy="790931"/>
          </a:xfrm>
          <a:prstGeom prst="rect">
            <a:avLst/>
          </a:prstGeom>
        </p:spPr>
        <p:txBody>
          <a:bodyPr lIns="0" tIns="0" rIns="0" bIns="0" rtlCol="0" anchor="t">
            <a:spAutoFit/>
          </a:bodyPr>
          <a:lstStyle/>
          <a:p>
            <a:pPr algn="l">
              <a:lnSpc>
                <a:spcPts val="5269"/>
              </a:lnSpc>
            </a:pPr>
            <a:r>
              <a:rPr lang="en-US" sz="5018" b="1" dirty="0">
                <a:solidFill>
                  <a:srgbClr val="502F18"/>
                </a:solidFill>
                <a:latin typeface="Kollektif Bold"/>
                <a:ea typeface="Kollektif Bold"/>
                <a:cs typeface="Kollektif Bold"/>
                <a:sym typeface="Kollektif Bold"/>
              </a:rPr>
              <a:t>Under Supervision of  </a:t>
            </a:r>
          </a:p>
        </p:txBody>
      </p:sp>
      <p:sp>
        <p:nvSpPr>
          <p:cNvPr id="6" name="TextBox 6"/>
          <p:cNvSpPr txBox="1"/>
          <p:nvPr/>
        </p:nvSpPr>
        <p:spPr>
          <a:xfrm>
            <a:off x="6391005" y="5523678"/>
            <a:ext cx="5774109" cy="2154462"/>
          </a:xfrm>
          <a:prstGeom prst="rect">
            <a:avLst/>
          </a:prstGeom>
        </p:spPr>
        <p:txBody>
          <a:bodyPr lIns="0" tIns="0" rIns="0" bIns="0" rtlCol="0" anchor="t">
            <a:spAutoFit/>
          </a:bodyPr>
          <a:lstStyle/>
          <a:p>
            <a:pPr algn="l">
              <a:lnSpc>
                <a:spcPts val="4755"/>
              </a:lnSpc>
            </a:pPr>
            <a:r>
              <a:rPr lang="en-US" sz="4030" b="1" spc="116">
                <a:solidFill>
                  <a:srgbClr val="502F18"/>
                </a:solidFill>
                <a:latin typeface="Roboto Bold"/>
                <a:ea typeface="Roboto Bold"/>
                <a:cs typeface="Roboto Bold"/>
                <a:sym typeface="Roboto Bold"/>
              </a:rPr>
              <a:t>Dr .Yasser Abdelftattah</a:t>
            </a:r>
          </a:p>
          <a:p>
            <a:pPr algn="l">
              <a:lnSpc>
                <a:spcPts val="3176"/>
              </a:lnSpc>
            </a:pPr>
            <a:endParaRPr lang="en-US" sz="4030" b="1" spc="116">
              <a:solidFill>
                <a:srgbClr val="502F18"/>
              </a:solidFill>
              <a:latin typeface="Roboto Bold"/>
              <a:ea typeface="Roboto Bold"/>
              <a:cs typeface="Roboto Bold"/>
              <a:sym typeface="Roboto Bold"/>
            </a:endParaRPr>
          </a:p>
          <a:p>
            <a:pPr algn="l">
              <a:lnSpc>
                <a:spcPts val="4558"/>
              </a:lnSpc>
            </a:pPr>
            <a:r>
              <a:rPr lang="en-US" sz="3863" b="1" spc="112">
                <a:solidFill>
                  <a:srgbClr val="502F18"/>
                </a:solidFill>
                <a:latin typeface="Roboto Bold"/>
                <a:ea typeface="Roboto Bold"/>
                <a:cs typeface="Roboto Bold"/>
                <a:sym typeface="Roboto Bold"/>
              </a:rPr>
              <a:t>Eng.Salma montaser</a:t>
            </a:r>
          </a:p>
          <a:p>
            <a:pPr algn="l">
              <a:lnSpc>
                <a:spcPts val="4558"/>
              </a:lnSpc>
            </a:pPr>
            <a:endParaRPr lang="en-US" sz="3863" b="1" spc="112">
              <a:solidFill>
                <a:srgbClr val="502F18"/>
              </a:solidFill>
              <a:latin typeface="Roboto Bold"/>
              <a:ea typeface="Roboto Bold"/>
              <a:cs typeface="Roboto Bold"/>
              <a:sym typeface="Roboto Bold"/>
            </a:endParaRPr>
          </a:p>
        </p:txBody>
      </p:sp>
      <p:sp>
        <p:nvSpPr>
          <p:cNvPr id="7" name="TextBox 7"/>
          <p:cNvSpPr txBox="1"/>
          <p:nvPr/>
        </p:nvSpPr>
        <p:spPr>
          <a:xfrm>
            <a:off x="7324976" y="4059114"/>
            <a:ext cx="2938" cy="369011"/>
          </a:xfrm>
          <a:prstGeom prst="rect">
            <a:avLst/>
          </a:prstGeom>
        </p:spPr>
        <p:txBody>
          <a:bodyPr lIns="0" tIns="0" rIns="0" bIns="0" rtlCol="0" anchor="t">
            <a:spAutoFit/>
          </a:bodyPr>
          <a:lstStyle/>
          <a:p>
            <a:pPr algn="ctr">
              <a:lnSpc>
                <a:spcPts val="2888"/>
              </a:lnSpc>
              <a:spcBef>
                <a:spcPct val="0"/>
              </a:spcBef>
            </a:pPr>
            <a:endParaRPr/>
          </a:p>
        </p:txBody>
      </p:sp>
      <p:sp>
        <p:nvSpPr>
          <p:cNvPr id="8" name="TextBox 8"/>
          <p:cNvSpPr txBox="1"/>
          <p:nvPr/>
        </p:nvSpPr>
        <p:spPr>
          <a:xfrm>
            <a:off x="6769935" y="2391061"/>
            <a:ext cx="4748130" cy="941511"/>
          </a:xfrm>
          <a:prstGeom prst="rect">
            <a:avLst/>
          </a:prstGeom>
        </p:spPr>
        <p:txBody>
          <a:bodyPr lIns="0" tIns="0" rIns="0" bIns="0" rtlCol="0" anchor="t">
            <a:spAutoFit/>
          </a:bodyPr>
          <a:lstStyle/>
          <a:p>
            <a:pPr algn="r">
              <a:lnSpc>
                <a:spcPts val="7071"/>
              </a:lnSpc>
            </a:pPr>
            <a:r>
              <a:rPr lang="en-US" sz="7071" b="1">
                <a:solidFill>
                  <a:srgbClr val="502F18"/>
                </a:solidFill>
                <a:latin typeface="Bogart Bold"/>
                <a:ea typeface="Bogart Bold"/>
                <a:cs typeface="Bogart Bold"/>
                <a:sym typeface="Bogart Bold"/>
              </a:rPr>
              <a:t>Tour Scan</a:t>
            </a:r>
          </a:p>
        </p:txBody>
      </p:sp>
      <p:sp>
        <p:nvSpPr>
          <p:cNvPr id="9" name="TextBox 8">
            <a:extLst>
              <a:ext uri="{FF2B5EF4-FFF2-40B4-BE49-F238E27FC236}">
                <a16:creationId xmlns:a16="http://schemas.microsoft.com/office/drawing/2014/main" id="{F4C9B496-05E5-FBD2-1BD4-E64279A37DCD}"/>
              </a:ext>
            </a:extLst>
          </p:cNvPr>
          <p:cNvSpPr txBox="1"/>
          <p:nvPr/>
        </p:nvSpPr>
        <p:spPr>
          <a:xfrm>
            <a:off x="17373600" y="9738360"/>
            <a:ext cx="914400" cy="457200"/>
          </a:xfrm>
          <a:prstGeom prst="rect">
            <a:avLst/>
          </a:prstGeom>
          <a:noFill/>
        </p:spPr>
        <p:txBody>
          <a:bodyPr wrap="none">
            <a:spAutoFit/>
          </a:bodyPr>
          <a:lstStyle/>
          <a:p>
            <a:r>
              <a:rPr sz="1800">
                <a:solidFill>
                  <a:srgbClr val="FFFFFF"/>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rot="-5400000">
            <a:off x="7669899" y="653457"/>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286106" y="2312018"/>
            <a:ext cx="3715789" cy="1507792"/>
          </a:xfrm>
          <a:prstGeom prst="rect">
            <a:avLst/>
          </a:prstGeom>
        </p:spPr>
        <p:txBody>
          <a:bodyPr lIns="0" tIns="0" rIns="0" bIns="0" rtlCol="0" anchor="t">
            <a:spAutoFit/>
          </a:bodyPr>
          <a:lstStyle/>
          <a:p>
            <a:pPr algn="ctr">
              <a:lnSpc>
                <a:spcPts val="5406"/>
              </a:lnSpc>
            </a:pPr>
            <a:r>
              <a:rPr lang="en-US" sz="5149" b="1">
                <a:solidFill>
                  <a:srgbClr val="502F18"/>
                </a:solidFill>
                <a:latin typeface="Kollektif Bold"/>
                <a:ea typeface="Kollektif Bold"/>
                <a:cs typeface="Kollektif Bold"/>
                <a:sym typeface="Kollektif Bold"/>
              </a:rPr>
              <a:t>System</a:t>
            </a:r>
          </a:p>
          <a:p>
            <a:pPr algn="ctr">
              <a:lnSpc>
                <a:spcPts val="5406"/>
              </a:lnSpc>
            </a:pPr>
            <a:r>
              <a:rPr lang="en-US" sz="5149" b="1">
                <a:solidFill>
                  <a:srgbClr val="502F18"/>
                </a:solidFill>
                <a:latin typeface="Kollektif Bold"/>
                <a:ea typeface="Kollektif Bold"/>
                <a:cs typeface="Kollektif Bold"/>
                <a:sym typeface="Kollektif Bold"/>
              </a:rPr>
              <a:t>Diagram</a:t>
            </a:r>
          </a:p>
        </p:txBody>
      </p:sp>
      <p:sp>
        <p:nvSpPr>
          <p:cNvPr id="5" name="Freeform 5"/>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4"/>
            <a:stretch>
              <a:fillRect t="-71971"/>
            </a:stretch>
          </a:blipFill>
        </p:spPr>
        <p:txBody>
          <a:bodyPr/>
          <a:lstStyle/>
          <a:p>
            <a:endParaRPr lang="en-US"/>
          </a:p>
        </p:txBody>
      </p:sp>
      <p:sp>
        <p:nvSpPr>
          <p:cNvPr id="6" name="TextBox 5">
            <a:extLst>
              <a:ext uri="{FF2B5EF4-FFF2-40B4-BE49-F238E27FC236}">
                <a16:creationId xmlns:a16="http://schemas.microsoft.com/office/drawing/2014/main" id="{A5972988-1BE7-E4EA-443E-7713AA452630}"/>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20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46758"/>
          </a:xfrm>
          <a:custGeom>
            <a:avLst/>
            <a:gdLst/>
            <a:ahLst/>
            <a:cxnLst/>
            <a:rect l="l" t="t" r="r" b="b"/>
            <a:pathLst>
              <a:path w="18288000" h="10246758">
                <a:moveTo>
                  <a:pt x="0" y="0"/>
                </a:moveTo>
                <a:lnTo>
                  <a:pt x="18288000" y="0"/>
                </a:lnTo>
                <a:lnTo>
                  <a:pt x="18288000" y="10246758"/>
                </a:lnTo>
                <a:lnTo>
                  <a:pt x="0" y="10246758"/>
                </a:lnTo>
                <a:lnTo>
                  <a:pt x="0" y="0"/>
                </a:lnTo>
                <a:close/>
              </a:path>
            </a:pathLst>
          </a:custGeom>
          <a:blipFill>
            <a:blip r:embed="rId3">
              <a:alphaModFix amt="27000"/>
            </a:blip>
            <a:stretch>
              <a:fillRect t="-82222" r="-2099"/>
            </a:stretch>
          </a:blipFill>
        </p:spPr>
        <p:txBody>
          <a:bodyPr/>
          <a:lstStyle/>
          <a:p>
            <a:endParaRPr lang="en-US"/>
          </a:p>
        </p:txBody>
      </p:sp>
      <p:sp>
        <p:nvSpPr>
          <p:cNvPr id="3" name="Freeform 3"/>
          <p:cNvSpPr/>
          <p:nvPr/>
        </p:nvSpPr>
        <p:spPr>
          <a:xfrm>
            <a:off x="2850169" y="2508166"/>
            <a:ext cx="12587662" cy="6750134"/>
          </a:xfrm>
          <a:custGeom>
            <a:avLst/>
            <a:gdLst/>
            <a:ahLst/>
            <a:cxnLst/>
            <a:rect l="l" t="t" r="r" b="b"/>
            <a:pathLst>
              <a:path w="12587662" h="6750134">
                <a:moveTo>
                  <a:pt x="0" y="0"/>
                </a:moveTo>
                <a:lnTo>
                  <a:pt x="12587662" y="0"/>
                </a:lnTo>
                <a:lnTo>
                  <a:pt x="12587662" y="6750134"/>
                </a:lnTo>
                <a:lnTo>
                  <a:pt x="0" y="675013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5592638" y="1044492"/>
            <a:ext cx="7102723" cy="1330324"/>
          </a:xfrm>
          <a:prstGeom prst="rect">
            <a:avLst/>
          </a:prstGeom>
        </p:spPr>
        <p:txBody>
          <a:bodyPr lIns="0" tIns="0" rIns="0" bIns="0" rtlCol="0" anchor="t">
            <a:spAutoFit/>
          </a:bodyPr>
          <a:lstStyle/>
          <a:p>
            <a:pPr algn="r">
              <a:lnSpc>
                <a:spcPts val="9999"/>
              </a:lnSpc>
            </a:pPr>
            <a:r>
              <a:rPr lang="en-US" sz="9999" dirty="0">
                <a:solidFill>
                  <a:srgbClr val="D0A933"/>
                </a:solidFill>
                <a:latin typeface="Bogart"/>
                <a:ea typeface="Bogart"/>
                <a:cs typeface="Bogart"/>
                <a:sym typeface="Bogart"/>
              </a:rPr>
              <a:t>ER Diagram</a:t>
            </a:r>
          </a:p>
        </p:txBody>
      </p:sp>
      <p:sp>
        <p:nvSpPr>
          <p:cNvPr id="5" name="Freeform 5"/>
          <p:cNvSpPr/>
          <p:nvPr/>
        </p:nvSpPr>
        <p:spPr>
          <a:xfrm>
            <a:off x="14190715" y="5123379"/>
            <a:ext cx="3068585" cy="5407197"/>
          </a:xfrm>
          <a:custGeom>
            <a:avLst/>
            <a:gdLst/>
            <a:ahLst/>
            <a:cxnLst/>
            <a:rect l="l" t="t" r="r" b="b"/>
            <a:pathLst>
              <a:path w="3068585" h="5407197">
                <a:moveTo>
                  <a:pt x="0" y="0"/>
                </a:moveTo>
                <a:lnTo>
                  <a:pt x="3068585" y="0"/>
                </a:lnTo>
                <a:lnTo>
                  <a:pt x="3068585" y="5407197"/>
                </a:lnTo>
                <a:lnTo>
                  <a:pt x="0" y="5407197"/>
                </a:lnTo>
                <a:lnTo>
                  <a:pt x="0" y="0"/>
                </a:lnTo>
                <a:close/>
              </a:path>
            </a:pathLst>
          </a:custGeom>
          <a:blipFill>
            <a:blip r:embed="rId5"/>
            <a:stretch>
              <a:fillRect/>
            </a:stretch>
          </a:blipFill>
        </p:spPr>
        <p:txBody>
          <a:bodyPr/>
          <a:lstStyle/>
          <a:p>
            <a:endParaRPr lang="en-US"/>
          </a:p>
        </p:txBody>
      </p:sp>
      <p:sp>
        <p:nvSpPr>
          <p:cNvPr id="6" name="TextBox 5">
            <a:extLst>
              <a:ext uri="{FF2B5EF4-FFF2-40B4-BE49-F238E27FC236}">
                <a16:creationId xmlns:a16="http://schemas.microsoft.com/office/drawing/2014/main" id="{F92DCA34-7329-3701-557C-C635FE3DD1C1}"/>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21</a:t>
            </a:r>
          </a:p>
        </p:txBody>
      </p:sp>
      <p:sp>
        <p:nvSpPr>
          <p:cNvPr id="7" name="TextBox 35">
            <a:extLst>
              <a:ext uri="{FF2B5EF4-FFF2-40B4-BE49-F238E27FC236}">
                <a16:creationId xmlns:a16="http://schemas.microsoft.com/office/drawing/2014/main" id="{AB7B90A1-1AC1-3A6A-7B01-04DF27B507DE}"/>
              </a:ext>
            </a:extLst>
          </p:cNvPr>
          <p:cNvSpPr txBox="1"/>
          <p:nvPr/>
        </p:nvSpPr>
        <p:spPr>
          <a:xfrm>
            <a:off x="2850169" y="9395765"/>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46758"/>
          </a:xfrm>
          <a:custGeom>
            <a:avLst/>
            <a:gdLst/>
            <a:ahLst/>
            <a:cxnLst/>
            <a:rect l="l" t="t" r="r" b="b"/>
            <a:pathLst>
              <a:path w="18288000" h="10246758">
                <a:moveTo>
                  <a:pt x="0" y="0"/>
                </a:moveTo>
                <a:lnTo>
                  <a:pt x="18288000" y="0"/>
                </a:lnTo>
                <a:lnTo>
                  <a:pt x="18288000" y="10246758"/>
                </a:lnTo>
                <a:lnTo>
                  <a:pt x="0" y="10246758"/>
                </a:lnTo>
                <a:lnTo>
                  <a:pt x="0" y="0"/>
                </a:lnTo>
                <a:close/>
              </a:path>
            </a:pathLst>
          </a:custGeom>
          <a:blipFill>
            <a:blip r:embed="rId2">
              <a:alphaModFix amt="27000"/>
            </a:blip>
            <a:stretch>
              <a:fillRect t="-82222" r="-2099"/>
            </a:stretch>
          </a:blipFill>
        </p:spPr>
        <p:txBody>
          <a:bodyPr/>
          <a:lstStyle/>
          <a:p>
            <a:endParaRPr lang="en-US"/>
          </a:p>
        </p:txBody>
      </p:sp>
      <p:sp>
        <p:nvSpPr>
          <p:cNvPr id="3" name="Freeform 3"/>
          <p:cNvSpPr/>
          <p:nvPr/>
        </p:nvSpPr>
        <p:spPr>
          <a:xfrm>
            <a:off x="5457441" y="2241551"/>
            <a:ext cx="7373117" cy="7127347"/>
          </a:xfrm>
          <a:custGeom>
            <a:avLst/>
            <a:gdLst/>
            <a:ahLst/>
            <a:cxnLst/>
            <a:rect l="l" t="t" r="r" b="b"/>
            <a:pathLst>
              <a:path w="7373117" h="7127347">
                <a:moveTo>
                  <a:pt x="0" y="0"/>
                </a:moveTo>
                <a:lnTo>
                  <a:pt x="7373118" y="0"/>
                </a:lnTo>
                <a:lnTo>
                  <a:pt x="7373118" y="7127347"/>
                </a:lnTo>
                <a:lnTo>
                  <a:pt x="0" y="712734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828210" y="911226"/>
            <a:ext cx="10631580" cy="1330324"/>
          </a:xfrm>
          <a:prstGeom prst="rect">
            <a:avLst/>
          </a:prstGeom>
        </p:spPr>
        <p:txBody>
          <a:bodyPr lIns="0" tIns="0" rIns="0" bIns="0" rtlCol="0" anchor="t">
            <a:spAutoFit/>
          </a:bodyPr>
          <a:lstStyle/>
          <a:p>
            <a:pPr algn="r">
              <a:lnSpc>
                <a:spcPts val="9999"/>
              </a:lnSpc>
            </a:pPr>
            <a:r>
              <a:rPr lang="en-US" sz="9999">
                <a:solidFill>
                  <a:srgbClr val="D0A933"/>
                </a:solidFill>
                <a:latin typeface="Bogart"/>
                <a:ea typeface="Bogart"/>
                <a:cs typeface="Bogart"/>
                <a:sym typeface="Bogart"/>
              </a:rPr>
              <a:t>Use Case Diagram</a:t>
            </a:r>
          </a:p>
        </p:txBody>
      </p:sp>
      <p:sp>
        <p:nvSpPr>
          <p:cNvPr id="5" name="TextBox 4">
            <a:extLst>
              <a:ext uri="{FF2B5EF4-FFF2-40B4-BE49-F238E27FC236}">
                <a16:creationId xmlns:a16="http://schemas.microsoft.com/office/drawing/2014/main" id="{99860B6A-13B3-FF2B-814A-1747FC6FE803}"/>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22</a:t>
            </a:r>
          </a:p>
        </p:txBody>
      </p:sp>
      <p:sp>
        <p:nvSpPr>
          <p:cNvPr id="6" name="TextBox 35">
            <a:extLst>
              <a:ext uri="{FF2B5EF4-FFF2-40B4-BE49-F238E27FC236}">
                <a16:creationId xmlns:a16="http://schemas.microsoft.com/office/drawing/2014/main" id="{F8CEA8AB-7190-858B-3853-C7D32A2AE1B8}"/>
              </a:ext>
            </a:extLst>
          </p:cNvPr>
          <p:cNvSpPr txBox="1"/>
          <p:nvPr/>
        </p:nvSpPr>
        <p:spPr>
          <a:xfrm>
            <a:off x="5457441" y="9451064"/>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a:t>
            </a:r>
            <a:r>
              <a:rPr lang="ar-EG" sz="2400" dirty="0">
                <a:solidFill>
                  <a:srgbClr val="FFFFFF"/>
                </a:solidFill>
                <a:latin typeface="Antic"/>
                <a:ea typeface="Antic"/>
                <a:cs typeface="Antic"/>
                <a:sym typeface="Antic"/>
              </a:rPr>
              <a:t>2</a:t>
            </a:r>
            <a:endParaRPr lang="en-US" sz="2400" u="none" strike="noStrike" dirty="0">
              <a:solidFill>
                <a:srgbClr val="FFFFFF"/>
              </a:solidFill>
              <a:latin typeface="Antic"/>
              <a:ea typeface="Antic"/>
              <a:cs typeface="Antic"/>
              <a:sym typeface="Ant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46758"/>
          </a:xfrm>
          <a:custGeom>
            <a:avLst/>
            <a:gdLst/>
            <a:ahLst/>
            <a:cxnLst/>
            <a:rect l="l" t="t" r="r" b="b"/>
            <a:pathLst>
              <a:path w="18288000" h="10246758">
                <a:moveTo>
                  <a:pt x="0" y="0"/>
                </a:moveTo>
                <a:lnTo>
                  <a:pt x="18288000" y="0"/>
                </a:lnTo>
                <a:lnTo>
                  <a:pt x="18288000" y="10246758"/>
                </a:lnTo>
                <a:lnTo>
                  <a:pt x="0" y="10246758"/>
                </a:lnTo>
                <a:lnTo>
                  <a:pt x="0" y="0"/>
                </a:lnTo>
                <a:close/>
              </a:path>
            </a:pathLst>
          </a:custGeom>
          <a:blipFill>
            <a:blip r:embed="rId2">
              <a:alphaModFix amt="27000"/>
            </a:blip>
            <a:stretch>
              <a:fillRect t="-82222" r="-2099"/>
            </a:stretch>
          </a:blipFill>
        </p:spPr>
        <p:txBody>
          <a:bodyPr/>
          <a:lstStyle/>
          <a:p>
            <a:endParaRPr lang="en-US"/>
          </a:p>
        </p:txBody>
      </p:sp>
      <p:sp>
        <p:nvSpPr>
          <p:cNvPr id="3" name="Freeform 3"/>
          <p:cNvSpPr/>
          <p:nvPr/>
        </p:nvSpPr>
        <p:spPr>
          <a:xfrm>
            <a:off x="4482572" y="2301118"/>
            <a:ext cx="9322857" cy="6957182"/>
          </a:xfrm>
          <a:custGeom>
            <a:avLst/>
            <a:gdLst/>
            <a:ahLst/>
            <a:cxnLst/>
            <a:rect l="l" t="t" r="r" b="b"/>
            <a:pathLst>
              <a:path w="9322857" h="6957182">
                <a:moveTo>
                  <a:pt x="0" y="0"/>
                </a:moveTo>
                <a:lnTo>
                  <a:pt x="9322856" y="0"/>
                </a:lnTo>
                <a:lnTo>
                  <a:pt x="9322856" y="6957182"/>
                </a:lnTo>
                <a:lnTo>
                  <a:pt x="0" y="695718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692772" y="970794"/>
            <a:ext cx="10902456" cy="1330324"/>
          </a:xfrm>
          <a:prstGeom prst="rect">
            <a:avLst/>
          </a:prstGeom>
        </p:spPr>
        <p:txBody>
          <a:bodyPr lIns="0" tIns="0" rIns="0" bIns="0" rtlCol="0" anchor="t">
            <a:spAutoFit/>
          </a:bodyPr>
          <a:lstStyle/>
          <a:p>
            <a:pPr algn="r">
              <a:lnSpc>
                <a:spcPts val="9999"/>
              </a:lnSpc>
            </a:pPr>
            <a:r>
              <a:rPr lang="en-US" sz="9999">
                <a:solidFill>
                  <a:srgbClr val="D0A933"/>
                </a:solidFill>
                <a:latin typeface="Bogart"/>
                <a:ea typeface="Bogart"/>
                <a:cs typeface="Bogart"/>
                <a:sym typeface="Bogart"/>
              </a:rPr>
              <a:t>Sequence Diagram</a:t>
            </a:r>
          </a:p>
        </p:txBody>
      </p:sp>
      <p:sp>
        <p:nvSpPr>
          <p:cNvPr id="5" name="TextBox 4">
            <a:extLst>
              <a:ext uri="{FF2B5EF4-FFF2-40B4-BE49-F238E27FC236}">
                <a16:creationId xmlns:a16="http://schemas.microsoft.com/office/drawing/2014/main" id="{6B646743-B80A-847C-348F-7B40862B425E}"/>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23</a:t>
            </a:r>
          </a:p>
        </p:txBody>
      </p:sp>
      <p:sp>
        <p:nvSpPr>
          <p:cNvPr id="6" name="TextBox 35">
            <a:extLst>
              <a:ext uri="{FF2B5EF4-FFF2-40B4-BE49-F238E27FC236}">
                <a16:creationId xmlns:a16="http://schemas.microsoft.com/office/drawing/2014/main" id="{0B8EAE26-4DC6-6CBB-81CF-41E098EAB993}"/>
              </a:ext>
            </a:extLst>
          </p:cNvPr>
          <p:cNvSpPr txBox="1"/>
          <p:nvPr/>
        </p:nvSpPr>
        <p:spPr>
          <a:xfrm>
            <a:off x="4482572" y="9395765"/>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a:t>
            </a:r>
            <a:r>
              <a:rPr lang="ar-EG" sz="2400" dirty="0">
                <a:solidFill>
                  <a:srgbClr val="FFFFFF"/>
                </a:solidFill>
                <a:latin typeface="Antic"/>
                <a:ea typeface="Antic"/>
                <a:cs typeface="Antic"/>
                <a:sym typeface="Antic"/>
              </a:rPr>
              <a:t>3</a:t>
            </a:r>
            <a:endParaRPr lang="en-US" sz="2400" u="none" strike="noStrike" dirty="0">
              <a:solidFill>
                <a:srgbClr val="FFFFFF"/>
              </a:solidFill>
              <a:latin typeface="Antic"/>
              <a:ea typeface="Antic"/>
              <a:cs typeface="Antic"/>
              <a:sym typeface="Ant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46758"/>
          </a:xfrm>
          <a:custGeom>
            <a:avLst/>
            <a:gdLst/>
            <a:ahLst/>
            <a:cxnLst/>
            <a:rect l="l" t="t" r="r" b="b"/>
            <a:pathLst>
              <a:path w="18288000" h="10246758">
                <a:moveTo>
                  <a:pt x="0" y="0"/>
                </a:moveTo>
                <a:lnTo>
                  <a:pt x="18288000" y="0"/>
                </a:lnTo>
                <a:lnTo>
                  <a:pt x="18288000" y="10246758"/>
                </a:lnTo>
                <a:lnTo>
                  <a:pt x="0" y="10246758"/>
                </a:lnTo>
                <a:lnTo>
                  <a:pt x="0" y="0"/>
                </a:lnTo>
                <a:close/>
              </a:path>
            </a:pathLst>
          </a:custGeom>
          <a:blipFill>
            <a:blip r:embed="rId2">
              <a:alphaModFix amt="27000"/>
            </a:blip>
            <a:stretch>
              <a:fillRect t="-82222" r="-2099"/>
            </a:stretch>
          </a:blipFill>
        </p:spPr>
        <p:txBody>
          <a:bodyPr/>
          <a:lstStyle/>
          <a:p>
            <a:endParaRPr lang="en-US"/>
          </a:p>
        </p:txBody>
      </p:sp>
      <p:sp>
        <p:nvSpPr>
          <p:cNvPr id="3" name="Freeform 3"/>
          <p:cNvSpPr/>
          <p:nvPr/>
        </p:nvSpPr>
        <p:spPr>
          <a:xfrm>
            <a:off x="10887165" y="627559"/>
            <a:ext cx="5473660" cy="8991639"/>
          </a:xfrm>
          <a:custGeom>
            <a:avLst/>
            <a:gdLst/>
            <a:ahLst/>
            <a:cxnLst/>
            <a:rect l="l" t="t" r="r" b="b"/>
            <a:pathLst>
              <a:path w="5473660" h="8991639">
                <a:moveTo>
                  <a:pt x="0" y="0"/>
                </a:moveTo>
                <a:lnTo>
                  <a:pt x="5473660" y="0"/>
                </a:lnTo>
                <a:lnTo>
                  <a:pt x="5473660" y="8991639"/>
                </a:lnTo>
                <a:lnTo>
                  <a:pt x="0" y="899163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257300"/>
            <a:ext cx="6046753" cy="3146127"/>
          </a:xfrm>
          <a:prstGeom prst="rect">
            <a:avLst/>
          </a:prstGeom>
        </p:spPr>
        <p:txBody>
          <a:bodyPr lIns="0" tIns="0" rIns="0" bIns="0" rtlCol="0" anchor="t">
            <a:spAutoFit/>
          </a:bodyPr>
          <a:lstStyle/>
          <a:p>
            <a:pPr algn="l">
              <a:lnSpc>
                <a:spcPts val="12113"/>
              </a:lnSpc>
            </a:pPr>
            <a:r>
              <a:rPr lang="en-US" sz="12113">
                <a:solidFill>
                  <a:srgbClr val="D0A933"/>
                </a:solidFill>
                <a:latin typeface="Bogart"/>
                <a:ea typeface="Bogart"/>
                <a:cs typeface="Bogart"/>
                <a:sym typeface="Bogart"/>
              </a:rPr>
              <a:t>Activity Diagram</a:t>
            </a:r>
          </a:p>
        </p:txBody>
      </p:sp>
      <p:sp>
        <p:nvSpPr>
          <p:cNvPr id="5" name="TextBox 4">
            <a:extLst>
              <a:ext uri="{FF2B5EF4-FFF2-40B4-BE49-F238E27FC236}">
                <a16:creationId xmlns:a16="http://schemas.microsoft.com/office/drawing/2014/main" id="{CFC61F86-39B3-FF74-8070-DB2CEC824385}"/>
              </a:ext>
            </a:extLst>
          </p:cNvPr>
          <p:cNvSpPr txBox="1"/>
          <p:nvPr/>
        </p:nvSpPr>
        <p:spPr>
          <a:xfrm>
            <a:off x="17373600" y="9738360"/>
            <a:ext cx="914400" cy="457200"/>
          </a:xfrm>
          <a:prstGeom prst="rect">
            <a:avLst/>
          </a:prstGeom>
          <a:noFill/>
        </p:spPr>
        <p:txBody>
          <a:bodyPr wrap="none">
            <a:spAutoFit/>
          </a:bodyPr>
          <a:lstStyle/>
          <a:p>
            <a:r>
              <a:rPr sz="1800">
                <a:solidFill>
                  <a:srgbClr val="FFFFFF"/>
                </a:solidFill>
              </a:rPr>
              <a:t>24</a:t>
            </a:r>
          </a:p>
        </p:txBody>
      </p:sp>
      <p:sp>
        <p:nvSpPr>
          <p:cNvPr id="6" name="TextBox 35">
            <a:extLst>
              <a:ext uri="{FF2B5EF4-FFF2-40B4-BE49-F238E27FC236}">
                <a16:creationId xmlns:a16="http://schemas.microsoft.com/office/drawing/2014/main" id="{B9F96F55-1566-E402-6ED3-FA36D3CD6AA1}"/>
              </a:ext>
            </a:extLst>
          </p:cNvPr>
          <p:cNvSpPr txBox="1"/>
          <p:nvPr/>
        </p:nvSpPr>
        <p:spPr>
          <a:xfrm>
            <a:off x="10876279" y="9729289"/>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a:t>
            </a:r>
            <a:r>
              <a:rPr lang="ar-EG" sz="2400" dirty="0">
                <a:solidFill>
                  <a:srgbClr val="FFFFFF"/>
                </a:solidFill>
                <a:latin typeface="Antic"/>
                <a:ea typeface="Antic"/>
                <a:cs typeface="Antic"/>
                <a:sym typeface="Antic"/>
              </a:rPr>
              <a:t>4</a:t>
            </a:r>
            <a:endParaRPr lang="en-US" sz="2400" u="none" strike="noStrike" dirty="0">
              <a:solidFill>
                <a:srgbClr val="FFFFFF"/>
              </a:solidFill>
              <a:latin typeface="Antic"/>
              <a:ea typeface="Antic"/>
              <a:cs typeface="Antic"/>
              <a:sym typeface="Ant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46758"/>
          </a:xfrm>
          <a:custGeom>
            <a:avLst/>
            <a:gdLst/>
            <a:ahLst/>
            <a:cxnLst/>
            <a:rect l="l" t="t" r="r" b="b"/>
            <a:pathLst>
              <a:path w="18288000" h="10246758">
                <a:moveTo>
                  <a:pt x="0" y="0"/>
                </a:moveTo>
                <a:lnTo>
                  <a:pt x="18288000" y="0"/>
                </a:lnTo>
                <a:lnTo>
                  <a:pt x="18288000" y="10246758"/>
                </a:lnTo>
                <a:lnTo>
                  <a:pt x="0" y="10246758"/>
                </a:lnTo>
                <a:lnTo>
                  <a:pt x="0" y="0"/>
                </a:lnTo>
                <a:close/>
              </a:path>
            </a:pathLst>
          </a:custGeom>
          <a:blipFill>
            <a:blip r:embed="rId2">
              <a:alphaModFix amt="27000"/>
            </a:blip>
            <a:stretch>
              <a:fillRect t="-82222" r="-2099"/>
            </a:stretch>
          </a:blipFill>
        </p:spPr>
        <p:txBody>
          <a:bodyPr/>
          <a:lstStyle/>
          <a:p>
            <a:endParaRPr lang="en-US"/>
          </a:p>
        </p:txBody>
      </p:sp>
      <p:sp>
        <p:nvSpPr>
          <p:cNvPr id="3" name="TextBox 3"/>
          <p:cNvSpPr txBox="1"/>
          <p:nvPr/>
        </p:nvSpPr>
        <p:spPr>
          <a:xfrm>
            <a:off x="4916116" y="970794"/>
            <a:ext cx="8455769" cy="1330324"/>
          </a:xfrm>
          <a:prstGeom prst="rect">
            <a:avLst/>
          </a:prstGeom>
        </p:spPr>
        <p:txBody>
          <a:bodyPr lIns="0" tIns="0" rIns="0" bIns="0" rtlCol="0" anchor="t">
            <a:spAutoFit/>
          </a:bodyPr>
          <a:lstStyle/>
          <a:p>
            <a:pPr algn="r">
              <a:lnSpc>
                <a:spcPts val="9999"/>
              </a:lnSpc>
            </a:pPr>
            <a:r>
              <a:rPr lang="en-US" sz="9999">
                <a:solidFill>
                  <a:srgbClr val="D0A933"/>
                </a:solidFill>
                <a:latin typeface="Bogart"/>
                <a:ea typeface="Bogart"/>
                <a:cs typeface="Bogart"/>
                <a:sym typeface="Bogart"/>
              </a:rPr>
              <a:t>Class Diagram</a:t>
            </a:r>
          </a:p>
        </p:txBody>
      </p:sp>
      <p:sp>
        <p:nvSpPr>
          <p:cNvPr id="4" name="Freeform 4"/>
          <p:cNvSpPr/>
          <p:nvPr/>
        </p:nvSpPr>
        <p:spPr>
          <a:xfrm>
            <a:off x="3278991" y="2301118"/>
            <a:ext cx="11730019" cy="6730098"/>
          </a:xfrm>
          <a:custGeom>
            <a:avLst/>
            <a:gdLst/>
            <a:ahLst/>
            <a:cxnLst/>
            <a:rect l="l" t="t" r="r" b="b"/>
            <a:pathLst>
              <a:path w="11730019" h="6730098">
                <a:moveTo>
                  <a:pt x="0" y="0"/>
                </a:moveTo>
                <a:lnTo>
                  <a:pt x="11730018" y="0"/>
                </a:lnTo>
                <a:lnTo>
                  <a:pt x="11730018" y="6730098"/>
                </a:lnTo>
                <a:lnTo>
                  <a:pt x="0" y="6730098"/>
                </a:lnTo>
                <a:lnTo>
                  <a:pt x="0" y="0"/>
                </a:lnTo>
                <a:close/>
              </a:path>
            </a:pathLst>
          </a:custGeom>
          <a:blipFill>
            <a:blip r:embed="rId3"/>
            <a:stretch>
              <a:fillRect/>
            </a:stretch>
          </a:blipFill>
        </p:spPr>
        <p:txBody>
          <a:bodyPr/>
          <a:lstStyle/>
          <a:p>
            <a:endParaRPr lang="en-US"/>
          </a:p>
        </p:txBody>
      </p:sp>
      <p:sp>
        <p:nvSpPr>
          <p:cNvPr id="5" name="TextBox 4">
            <a:extLst>
              <a:ext uri="{FF2B5EF4-FFF2-40B4-BE49-F238E27FC236}">
                <a16:creationId xmlns:a16="http://schemas.microsoft.com/office/drawing/2014/main" id="{648D0662-CFEA-F057-0DA4-6FD7DBF7B031}"/>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25</a:t>
            </a:r>
          </a:p>
        </p:txBody>
      </p:sp>
      <p:sp>
        <p:nvSpPr>
          <p:cNvPr id="6" name="TextBox 35">
            <a:extLst>
              <a:ext uri="{FF2B5EF4-FFF2-40B4-BE49-F238E27FC236}">
                <a16:creationId xmlns:a16="http://schemas.microsoft.com/office/drawing/2014/main" id="{910D5B03-DC6A-662A-8889-1FA126F86F33}"/>
              </a:ext>
            </a:extLst>
          </p:cNvPr>
          <p:cNvSpPr txBox="1"/>
          <p:nvPr/>
        </p:nvSpPr>
        <p:spPr>
          <a:xfrm>
            <a:off x="3311648" y="9103841"/>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a:t>
            </a:r>
            <a:r>
              <a:rPr lang="ar-EG" sz="2400" dirty="0">
                <a:solidFill>
                  <a:srgbClr val="FFFFFF"/>
                </a:solidFill>
                <a:latin typeface="Antic"/>
                <a:ea typeface="Antic"/>
                <a:cs typeface="Antic"/>
                <a:sym typeface="Antic"/>
              </a:rPr>
              <a:t>5</a:t>
            </a:r>
            <a:endParaRPr lang="en-US" sz="2400" u="none" strike="noStrike" dirty="0">
              <a:solidFill>
                <a:srgbClr val="FFFFFF"/>
              </a:solidFill>
              <a:latin typeface="Antic"/>
              <a:ea typeface="Antic"/>
              <a:cs typeface="Antic"/>
              <a:sym typeface="Ant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46758"/>
          </a:xfrm>
          <a:custGeom>
            <a:avLst/>
            <a:gdLst/>
            <a:ahLst/>
            <a:cxnLst/>
            <a:rect l="l" t="t" r="r" b="b"/>
            <a:pathLst>
              <a:path w="18288000" h="10246758">
                <a:moveTo>
                  <a:pt x="0" y="0"/>
                </a:moveTo>
                <a:lnTo>
                  <a:pt x="18288000" y="0"/>
                </a:lnTo>
                <a:lnTo>
                  <a:pt x="18288000" y="10246758"/>
                </a:lnTo>
                <a:lnTo>
                  <a:pt x="0" y="10246758"/>
                </a:lnTo>
                <a:lnTo>
                  <a:pt x="0" y="0"/>
                </a:lnTo>
                <a:close/>
              </a:path>
            </a:pathLst>
          </a:custGeom>
          <a:blipFill>
            <a:blip r:embed="rId2">
              <a:alphaModFix amt="27000"/>
            </a:blip>
            <a:stretch>
              <a:fillRect t="-82222" r="-2099"/>
            </a:stretch>
          </a:blipFill>
        </p:spPr>
        <p:txBody>
          <a:bodyPr/>
          <a:lstStyle/>
          <a:p>
            <a:endParaRPr lang="en-US"/>
          </a:p>
        </p:txBody>
      </p:sp>
      <p:sp>
        <p:nvSpPr>
          <p:cNvPr id="3" name="TextBox 3"/>
          <p:cNvSpPr txBox="1"/>
          <p:nvPr/>
        </p:nvSpPr>
        <p:spPr>
          <a:xfrm>
            <a:off x="3064487" y="970794"/>
            <a:ext cx="12159025" cy="1330324"/>
          </a:xfrm>
          <a:prstGeom prst="rect">
            <a:avLst/>
          </a:prstGeom>
        </p:spPr>
        <p:txBody>
          <a:bodyPr lIns="0" tIns="0" rIns="0" bIns="0" rtlCol="0" anchor="t">
            <a:spAutoFit/>
          </a:bodyPr>
          <a:lstStyle/>
          <a:p>
            <a:pPr algn="r">
              <a:lnSpc>
                <a:spcPts val="9999"/>
              </a:lnSpc>
            </a:pPr>
            <a:r>
              <a:rPr lang="en-US" sz="9999">
                <a:solidFill>
                  <a:srgbClr val="D0A933"/>
                </a:solidFill>
                <a:latin typeface="Bogart"/>
                <a:ea typeface="Bogart"/>
                <a:cs typeface="Bogart"/>
                <a:sym typeface="Bogart"/>
              </a:rPr>
              <a:t>Component Diagram</a:t>
            </a:r>
          </a:p>
        </p:txBody>
      </p:sp>
      <p:sp>
        <p:nvSpPr>
          <p:cNvPr id="4" name="Freeform 4"/>
          <p:cNvSpPr/>
          <p:nvPr/>
        </p:nvSpPr>
        <p:spPr>
          <a:xfrm>
            <a:off x="2586111" y="2301118"/>
            <a:ext cx="13115778" cy="5934890"/>
          </a:xfrm>
          <a:custGeom>
            <a:avLst/>
            <a:gdLst/>
            <a:ahLst/>
            <a:cxnLst/>
            <a:rect l="l" t="t" r="r" b="b"/>
            <a:pathLst>
              <a:path w="13115778" h="5934890">
                <a:moveTo>
                  <a:pt x="0" y="0"/>
                </a:moveTo>
                <a:lnTo>
                  <a:pt x="13115778" y="0"/>
                </a:lnTo>
                <a:lnTo>
                  <a:pt x="13115778" y="5934890"/>
                </a:lnTo>
                <a:lnTo>
                  <a:pt x="0" y="5934890"/>
                </a:lnTo>
                <a:lnTo>
                  <a:pt x="0" y="0"/>
                </a:lnTo>
                <a:close/>
              </a:path>
            </a:pathLst>
          </a:custGeom>
          <a:blipFill>
            <a:blip r:embed="rId3"/>
            <a:stretch>
              <a:fillRect/>
            </a:stretch>
          </a:blipFill>
        </p:spPr>
        <p:txBody>
          <a:bodyPr/>
          <a:lstStyle/>
          <a:p>
            <a:endParaRPr lang="en-US"/>
          </a:p>
        </p:txBody>
      </p:sp>
      <p:sp>
        <p:nvSpPr>
          <p:cNvPr id="5" name="TextBox 4">
            <a:extLst>
              <a:ext uri="{FF2B5EF4-FFF2-40B4-BE49-F238E27FC236}">
                <a16:creationId xmlns:a16="http://schemas.microsoft.com/office/drawing/2014/main" id="{9602C273-3F77-3DAB-43D6-55F1E63CFAF2}"/>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26</a:t>
            </a:r>
          </a:p>
        </p:txBody>
      </p:sp>
      <p:sp>
        <p:nvSpPr>
          <p:cNvPr id="6" name="TextBox 35">
            <a:extLst>
              <a:ext uri="{FF2B5EF4-FFF2-40B4-BE49-F238E27FC236}">
                <a16:creationId xmlns:a16="http://schemas.microsoft.com/office/drawing/2014/main" id="{44492C8E-8824-475C-17B7-7DDCFEB8185D}"/>
              </a:ext>
            </a:extLst>
          </p:cNvPr>
          <p:cNvSpPr txBox="1"/>
          <p:nvPr/>
        </p:nvSpPr>
        <p:spPr>
          <a:xfrm>
            <a:off x="2557082" y="8343900"/>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46758"/>
          </a:xfrm>
          <a:custGeom>
            <a:avLst/>
            <a:gdLst/>
            <a:ahLst/>
            <a:cxnLst/>
            <a:rect l="l" t="t" r="r" b="b"/>
            <a:pathLst>
              <a:path w="18288000" h="10246758">
                <a:moveTo>
                  <a:pt x="0" y="0"/>
                </a:moveTo>
                <a:lnTo>
                  <a:pt x="18288000" y="0"/>
                </a:lnTo>
                <a:lnTo>
                  <a:pt x="18288000" y="10246758"/>
                </a:lnTo>
                <a:lnTo>
                  <a:pt x="0" y="10246758"/>
                </a:lnTo>
                <a:lnTo>
                  <a:pt x="0" y="0"/>
                </a:lnTo>
                <a:close/>
              </a:path>
            </a:pathLst>
          </a:custGeom>
          <a:blipFill>
            <a:blip r:embed="rId2">
              <a:alphaModFix amt="27000"/>
            </a:blip>
            <a:stretch>
              <a:fillRect t="-82222" r="-2099"/>
            </a:stretch>
          </a:blipFill>
        </p:spPr>
        <p:txBody>
          <a:bodyPr/>
          <a:lstStyle/>
          <a:p>
            <a:endParaRPr lang="en-US"/>
          </a:p>
        </p:txBody>
      </p:sp>
      <p:sp>
        <p:nvSpPr>
          <p:cNvPr id="3" name="Freeform 3"/>
          <p:cNvSpPr/>
          <p:nvPr/>
        </p:nvSpPr>
        <p:spPr>
          <a:xfrm>
            <a:off x="7982273" y="1148875"/>
            <a:ext cx="9944077" cy="8303305"/>
          </a:xfrm>
          <a:custGeom>
            <a:avLst/>
            <a:gdLst/>
            <a:ahLst/>
            <a:cxnLst/>
            <a:rect l="l" t="t" r="r" b="b"/>
            <a:pathLst>
              <a:path w="9944077" h="8303305">
                <a:moveTo>
                  <a:pt x="0" y="0"/>
                </a:moveTo>
                <a:lnTo>
                  <a:pt x="9944077" y="0"/>
                </a:lnTo>
                <a:lnTo>
                  <a:pt x="9944077" y="8303305"/>
                </a:lnTo>
                <a:lnTo>
                  <a:pt x="0" y="830330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80076" y="1257300"/>
            <a:ext cx="7569486" cy="3146127"/>
          </a:xfrm>
          <a:prstGeom prst="rect">
            <a:avLst/>
          </a:prstGeom>
        </p:spPr>
        <p:txBody>
          <a:bodyPr lIns="0" tIns="0" rIns="0" bIns="0" rtlCol="0" anchor="t">
            <a:spAutoFit/>
          </a:bodyPr>
          <a:lstStyle/>
          <a:p>
            <a:pPr algn="l">
              <a:lnSpc>
                <a:spcPts val="12113"/>
              </a:lnSpc>
            </a:pPr>
            <a:r>
              <a:rPr lang="en-US" sz="12113">
                <a:solidFill>
                  <a:srgbClr val="D0A933"/>
                </a:solidFill>
                <a:latin typeface="Bogart"/>
                <a:ea typeface="Bogart"/>
                <a:cs typeface="Bogart"/>
                <a:sym typeface="Bogart"/>
              </a:rPr>
              <a:t>Flowchart Diagram</a:t>
            </a:r>
          </a:p>
        </p:txBody>
      </p:sp>
      <p:sp>
        <p:nvSpPr>
          <p:cNvPr id="5" name="TextBox 4">
            <a:extLst>
              <a:ext uri="{FF2B5EF4-FFF2-40B4-BE49-F238E27FC236}">
                <a16:creationId xmlns:a16="http://schemas.microsoft.com/office/drawing/2014/main" id="{058AA5A7-C224-1173-FC30-D6CEE73CEF78}"/>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27</a:t>
            </a:r>
          </a:p>
        </p:txBody>
      </p:sp>
      <p:sp>
        <p:nvSpPr>
          <p:cNvPr id="6" name="TextBox 35">
            <a:extLst>
              <a:ext uri="{FF2B5EF4-FFF2-40B4-BE49-F238E27FC236}">
                <a16:creationId xmlns:a16="http://schemas.microsoft.com/office/drawing/2014/main" id="{2E14E53F-7DB2-5D30-26A6-79728291463B}"/>
              </a:ext>
            </a:extLst>
          </p:cNvPr>
          <p:cNvSpPr txBox="1"/>
          <p:nvPr/>
        </p:nvSpPr>
        <p:spPr>
          <a:xfrm>
            <a:off x="7949562" y="9610196"/>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46758"/>
          </a:xfrm>
          <a:custGeom>
            <a:avLst/>
            <a:gdLst/>
            <a:ahLst/>
            <a:cxnLst/>
            <a:rect l="l" t="t" r="r" b="b"/>
            <a:pathLst>
              <a:path w="18288000" h="10246758">
                <a:moveTo>
                  <a:pt x="0" y="0"/>
                </a:moveTo>
                <a:lnTo>
                  <a:pt x="18288000" y="0"/>
                </a:lnTo>
                <a:lnTo>
                  <a:pt x="18288000" y="10246758"/>
                </a:lnTo>
                <a:lnTo>
                  <a:pt x="0" y="10246758"/>
                </a:lnTo>
                <a:lnTo>
                  <a:pt x="0" y="0"/>
                </a:lnTo>
                <a:close/>
              </a:path>
            </a:pathLst>
          </a:custGeom>
          <a:blipFill>
            <a:blip r:embed="rId2">
              <a:alphaModFix amt="27000"/>
            </a:blip>
            <a:stretch>
              <a:fillRect t="-82222" r="-2099"/>
            </a:stretch>
          </a:blipFill>
        </p:spPr>
        <p:txBody>
          <a:bodyPr/>
          <a:lstStyle/>
          <a:p>
            <a:endParaRPr lang="en-US" dirty="0"/>
          </a:p>
        </p:txBody>
      </p:sp>
      <p:sp>
        <p:nvSpPr>
          <p:cNvPr id="3" name="Freeform 3"/>
          <p:cNvSpPr/>
          <p:nvPr/>
        </p:nvSpPr>
        <p:spPr>
          <a:xfrm>
            <a:off x="9144000" y="903882"/>
            <a:ext cx="7546520" cy="8479235"/>
          </a:xfrm>
          <a:custGeom>
            <a:avLst/>
            <a:gdLst/>
            <a:ahLst/>
            <a:cxnLst/>
            <a:rect l="l" t="t" r="r" b="b"/>
            <a:pathLst>
              <a:path w="7546520" h="8479235">
                <a:moveTo>
                  <a:pt x="0" y="0"/>
                </a:moveTo>
                <a:lnTo>
                  <a:pt x="7546520" y="0"/>
                </a:lnTo>
                <a:lnTo>
                  <a:pt x="7546520" y="8479236"/>
                </a:lnTo>
                <a:lnTo>
                  <a:pt x="0" y="847923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1257300"/>
            <a:ext cx="6640333" cy="3146127"/>
          </a:xfrm>
          <a:prstGeom prst="rect">
            <a:avLst/>
          </a:prstGeom>
        </p:spPr>
        <p:txBody>
          <a:bodyPr lIns="0" tIns="0" rIns="0" bIns="0" rtlCol="0" anchor="t">
            <a:spAutoFit/>
          </a:bodyPr>
          <a:lstStyle/>
          <a:p>
            <a:pPr algn="l">
              <a:lnSpc>
                <a:spcPts val="12113"/>
              </a:lnSpc>
            </a:pPr>
            <a:r>
              <a:rPr lang="en-US" sz="12113">
                <a:solidFill>
                  <a:srgbClr val="D0A933"/>
                </a:solidFill>
                <a:latin typeface="Bogart"/>
                <a:ea typeface="Bogart"/>
                <a:cs typeface="Bogart"/>
                <a:sym typeface="Bogart"/>
              </a:rPr>
              <a:t>Schema Diagram</a:t>
            </a:r>
          </a:p>
        </p:txBody>
      </p:sp>
      <p:sp>
        <p:nvSpPr>
          <p:cNvPr id="5" name="TextBox 4">
            <a:extLst>
              <a:ext uri="{FF2B5EF4-FFF2-40B4-BE49-F238E27FC236}">
                <a16:creationId xmlns:a16="http://schemas.microsoft.com/office/drawing/2014/main" id="{3729733A-AD61-DB66-E791-0916CF28C3C4}"/>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28</a:t>
            </a:r>
          </a:p>
        </p:txBody>
      </p:sp>
      <p:sp>
        <p:nvSpPr>
          <p:cNvPr id="6" name="TextBox 35">
            <a:extLst>
              <a:ext uri="{FF2B5EF4-FFF2-40B4-BE49-F238E27FC236}">
                <a16:creationId xmlns:a16="http://schemas.microsoft.com/office/drawing/2014/main" id="{1F9F6778-27C1-F687-E59D-0FAAEDDFD398}"/>
              </a:ext>
            </a:extLst>
          </p:cNvPr>
          <p:cNvSpPr txBox="1"/>
          <p:nvPr/>
        </p:nvSpPr>
        <p:spPr>
          <a:xfrm>
            <a:off x="9118600" y="9458173"/>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rot="-5400000">
            <a:off x="7669899" y="653457"/>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917509" y="2654918"/>
            <a:ext cx="2452983" cy="821992"/>
          </a:xfrm>
          <a:prstGeom prst="rect">
            <a:avLst/>
          </a:prstGeom>
        </p:spPr>
        <p:txBody>
          <a:bodyPr lIns="0" tIns="0" rIns="0" bIns="0" rtlCol="0" anchor="t">
            <a:spAutoFit/>
          </a:bodyPr>
          <a:lstStyle/>
          <a:p>
            <a:pPr algn="ctr">
              <a:lnSpc>
                <a:spcPts val="5406"/>
              </a:lnSpc>
            </a:pPr>
            <a:r>
              <a:rPr lang="en-US" sz="5149" b="1">
                <a:solidFill>
                  <a:srgbClr val="502F18"/>
                </a:solidFill>
                <a:latin typeface="Kollektif Bold"/>
                <a:ea typeface="Kollektif Bold"/>
                <a:cs typeface="Kollektif Bold"/>
                <a:sym typeface="Kollektif Bold"/>
              </a:rPr>
              <a:t>Dataset</a:t>
            </a:r>
          </a:p>
        </p:txBody>
      </p:sp>
      <p:sp>
        <p:nvSpPr>
          <p:cNvPr id="5" name="Freeform 5"/>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4"/>
            <a:stretch>
              <a:fillRect t="-71971"/>
            </a:stretch>
          </a:blipFill>
        </p:spPr>
        <p:txBody>
          <a:bodyPr/>
          <a:lstStyle/>
          <a:p>
            <a:endParaRPr lang="en-US"/>
          </a:p>
        </p:txBody>
      </p:sp>
      <p:sp>
        <p:nvSpPr>
          <p:cNvPr id="6" name="TextBox 5">
            <a:extLst>
              <a:ext uri="{FF2B5EF4-FFF2-40B4-BE49-F238E27FC236}">
                <a16:creationId xmlns:a16="http://schemas.microsoft.com/office/drawing/2014/main" id="{05F5DAE1-FEB7-C1EF-769C-5D5FB86CED49}"/>
              </a:ext>
            </a:extLst>
          </p:cNvPr>
          <p:cNvSpPr txBox="1"/>
          <p:nvPr/>
        </p:nvSpPr>
        <p:spPr>
          <a:xfrm>
            <a:off x="17373600" y="9738360"/>
            <a:ext cx="914400" cy="457200"/>
          </a:xfrm>
          <a:prstGeom prst="rect">
            <a:avLst/>
          </a:prstGeom>
          <a:noFill/>
        </p:spPr>
        <p:txBody>
          <a:bodyPr wrap="none">
            <a:spAutoFit/>
          </a:bodyPr>
          <a:lstStyle/>
          <a:p>
            <a:r>
              <a:rPr sz="1800">
                <a:solidFill>
                  <a:srgbClr val="FFFFFF"/>
                </a:solidFill>
              </a:rPr>
              <a:t>29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TextBox 2"/>
          <p:cNvSpPr txBox="1"/>
          <p:nvPr/>
        </p:nvSpPr>
        <p:spPr>
          <a:xfrm>
            <a:off x="7324976" y="4059114"/>
            <a:ext cx="2938" cy="369011"/>
          </a:xfrm>
          <a:prstGeom prst="rect">
            <a:avLst/>
          </a:prstGeom>
        </p:spPr>
        <p:txBody>
          <a:bodyPr lIns="0" tIns="0" rIns="0" bIns="0" rtlCol="0" anchor="t">
            <a:spAutoFit/>
          </a:bodyPr>
          <a:lstStyle/>
          <a:p>
            <a:pPr algn="ctr">
              <a:lnSpc>
                <a:spcPts val="2888"/>
              </a:lnSpc>
              <a:spcBef>
                <a:spcPct val="0"/>
              </a:spcBef>
            </a:pPr>
            <a:endParaRPr/>
          </a:p>
        </p:txBody>
      </p:sp>
      <p:sp>
        <p:nvSpPr>
          <p:cNvPr id="3" name="Freeform 3"/>
          <p:cNvSpPr/>
          <p:nvPr/>
        </p:nvSpPr>
        <p:spPr>
          <a:xfrm>
            <a:off x="0" y="0"/>
            <a:ext cx="18316575" cy="10324691"/>
          </a:xfrm>
          <a:custGeom>
            <a:avLst/>
            <a:gdLst/>
            <a:ahLst/>
            <a:cxnLst/>
            <a:rect l="l" t="t" r="r" b="b"/>
            <a:pathLst>
              <a:path w="18316575" h="10324691">
                <a:moveTo>
                  <a:pt x="0" y="0"/>
                </a:moveTo>
                <a:lnTo>
                  <a:pt x="18316575" y="0"/>
                </a:lnTo>
                <a:lnTo>
                  <a:pt x="18316575" y="10324691"/>
                </a:lnTo>
                <a:lnTo>
                  <a:pt x="0" y="10324691"/>
                </a:lnTo>
                <a:lnTo>
                  <a:pt x="0" y="0"/>
                </a:lnTo>
                <a:close/>
              </a:path>
            </a:pathLst>
          </a:custGeom>
          <a:blipFill>
            <a:blip r:embed="rId2">
              <a:alphaModFix amt="21999"/>
            </a:blip>
            <a:stretch>
              <a:fillRect b="-69199"/>
            </a:stretch>
          </a:blipFill>
        </p:spPr>
        <p:txBody>
          <a:bodyPr/>
          <a:lstStyle/>
          <a:p>
            <a:endParaRPr lang="en-US"/>
          </a:p>
        </p:txBody>
      </p:sp>
      <p:sp>
        <p:nvSpPr>
          <p:cNvPr id="4" name="Freeform 4"/>
          <p:cNvSpPr/>
          <p:nvPr/>
        </p:nvSpPr>
        <p:spPr>
          <a:xfrm>
            <a:off x="5300662" y="0"/>
            <a:ext cx="7715250" cy="10287000"/>
          </a:xfrm>
          <a:custGeom>
            <a:avLst/>
            <a:gdLst/>
            <a:ahLst/>
            <a:cxnLst/>
            <a:rect l="l" t="t" r="r" b="b"/>
            <a:pathLst>
              <a:path w="7715250" h="10287000">
                <a:moveTo>
                  <a:pt x="0" y="0"/>
                </a:moveTo>
                <a:lnTo>
                  <a:pt x="7715250" y="0"/>
                </a:lnTo>
                <a:lnTo>
                  <a:pt x="7715250" y="10287000"/>
                </a:lnTo>
                <a:lnTo>
                  <a:pt x="0" y="102870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906853" y="590479"/>
            <a:ext cx="6575888" cy="718915"/>
          </a:xfrm>
          <a:prstGeom prst="rect">
            <a:avLst/>
          </a:prstGeom>
        </p:spPr>
        <p:txBody>
          <a:bodyPr lIns="0" tIns="0" rIns="0" bIns="0" rtlCol="0" anchor="t">
            <a:spAutoFit/>
          </a:bodyPr>
          <a:lstStyle/>
          <a:p>
            <a:pPr algn="l">
              <a:lnSpc>
                <a:spcPts val="4759"/>
              </a:lnSpc>
            </a:pPr>
            <a:endParaRPr/>
          </a:p>
        </p:txBody>
      </p:sp>
      <p:sp>
        <p:nvSpPr>
          <p:cNvPr id="6" name="TextBox 6"/>
          <p:cNvSpPr txBox="1"/>
          <p:nvPr/>
        </p:nvSpPr>
        <p:spPr>
          <a:xfrm>
            <a:off x="5906853" y="1631411"/>
            <a:ext cx="6575888" cy="1411951"/>
          </a:xfrm>
          <a:prstGeom prst="rect">
            <a:avLst/>
          </a:prstGeom>
        </p:spPr>
        <p:txBody>
          <a:bodyPr lIns="0" tIns="0" rIns="0" bIns="0" rtlCol="0" anchor="t">
            <a:spAutoFit/>
          </a:bodyPr>
          <a:lstStyle/>
          <a:p>
            <a:pPr algn="l">
              <a:lnSpc>
                <a:spcPts val="2867"/>
              </a:lnSpc>
            </a:pPr>
            <a:endParaRPr/>
          </a:p>
          <a:p>
            <a:pPr algn="l">
              <a:lnSpc>
                <a:spcPts val="4114"/>
              </a:lnSpc>
            </a:pPr>
            <a:r>
              <a:rPr lang="en-US" sz="3487" b="1" spc="101">
                <a:solidFill>
                  <a:srgbClr val="000000"/>
                </a:solidFill>
                <a:latin typeface="Roboto Bold"/>
                <a:ea typeface="Roboto Bold"/>
                <a:cs typeface="Roboto Bold"/>
                <a:sym typeface="Roboto Bold"/>
              </a:rPr>
              <a:t>  </a:t>
            </a:r>
          </a:p>
          <a:p>
            <a:pPr algn="l">
              <a:lnSpc>
                <a:spcPts val="4114"/>
              </a:lnSpc>
            </a:pPr>
            <a:r>
              <a:rPr lang="en-US" sz="3487" b="1" spc="101">
                <a:solidFill>
                  <a:srgbClr val="000000"/>
                </a:solidFill>
                <a:latin typeface="Roboto Bold"/>
                <a:ea typeface="Roboto Bold"/>
                <a:cs typeface="Roboto Bold"/>
                <a:sym typeface="Roboto Bold"/>
              </a:rPr>
              <a:t>                  Member</a:t>
            </a:r>
          </a:p>
        </p:txBody>
      </p:sp>
      <p:sp>
        <p:nvSpPr>
          <p:cNvPr id="7" name="Freeform 7"/>
          <p:cNvSpPr/>
          <p:nvPr/>
        </p:nvSpPr>
        <p:spPr>
          <a:xfrm>
            <a:off x="6072188" y="1047545"/>
            <a:ext cx="6172200" cy="8229600"/>
          </a:xfrm>
          <a:custGeom>
            <a:avLst/>
            <a:gdLst/>
            <a:ahLst/>
            <a:cxnLst/>
            <a:rect l="l" t="t" r="r" b="b"/>
            <a:pathLst>
              <a:path w="6172200" h="8229600">
                <a:moveTo>
                  <a:pt x="0" y="0"/>
                </a:moveTo>
                <a:lnTo>
                  <a:pt x="6172200" y="0"/>
                </a:lnTo>
                <a:lnTo>
                  <a:pt x="6172200" y="8229600"/>
                </a:lnTo>
                <a:lnTo>
                  <a:pt x="0" y="8229600"/>
                </a:lnTo>
                <a:lnTo>
                  <a:pt x="0" y="0"/>
                </a:lnTo>
                <a:close/>
              </a:path>
            </a:pathLst>
          </a:custGeom>
          <a:blipFill>
            <a:blip r:embed="rId4">
              <a:alphaModFix amt="30000"/>
            </a:blip>
            <a:stretch>
              <a:fillRect/>
            </a:stretch>
          </a:blipFill>
        </p:spPr>
        <p:txBody>
          <a:bodyPr/>
          <a:lstStyle/>
          <a:p>
            <a:endParaRPr lang="en-US"/>
          </a:p>
        </p:txBody>
      </p:sp>
      <p:sp>
        <p:nvSpPr>
          <p:cNvPr id="8" name="TextBox 8"/>
          <p:cNvSpPr txBox="1"/>
          <p:nvPr/>
        </p:nvSpPr>
        <p:spPr>
          <a:xfrm>
            <a:off x="5906853" y="3327278"/>
            <a:ext cx="6575888" cy="7203226"/>
          </a:xfrm>
          <a:prstGeom prst="rect">
            <a:avLst/>
          </a:prstGeom>
        </p:spPr>
        <p:txBody>
          <a:bodyPr lIns="0" tIns="0" rIns="0" bIns="0" rtlCol="0" anchor="t">
            <a:spAutoFit/>
          </a:bodyPr>
          <a:lstStyle/>
          <a:p>
            <a:pPr algn="l">
              <a:lnSpc>
                <a:spcPts val="3210"/>
              </a:lnSpc>
            </a:pPr>
            <a:r>
              <a:rPr lang="en-US" sz="2377" b="1" spc="57">
                <a:solidFill>
                  <a:srgbClr val="000000"/>
                </a:solidFill>
                <a:latin typeface="Roboto Bold"/>
                <a:ea typeface="Roboto Bold"/>
                <a:cs typeface="Roboto Bold"/>
                <a:sym typeface="Roboto Bold"/>
              </a:rPr>
              <a:t>Mohamed Mamdouh Abdelbary     2101182</a:t>
            </a:r>
          </a:p>
          <a:p>
            <a:pPr algn="l">
              <a:lnSpc>
                <a:spcPts val="3210"/>
              </a:lnSpc>
            </a:pPr>
            <a:endParaRPr lang="en-US" sz="2377" b="1" spc="57">
              <a:solidFill>
                <a:srgbClr val="000000"/>
              </a:solidFill>
              <a:latin typeface="Roboto Bold"/>
              <a:ea typeface="Roboto Bold"/>
              <a:cs typeface="Roboto Bold"/>
              <a:sym typeface="Roboto Bold"/>
            </a:endParaRPr>
          </a:p>
          <a:p>
            <a:pPr algn="l">
              <a:lnSpc>
                <a:spcPts val="3210"/>
              </a:lnSpc>
            </a:pPr>
            <a:r>
              <a:rPr lang="en-US" sz="2377" b="1" spc="57">
                <a:solidFill>
                  <a:srgbClr val="000000"/>
                </a:solidFill>
                <a:latin typeface="Roboto Bold"/>
                <a:ea typeface="Roboto Bold"/>
                <a:cs typeface="Roboto Bold"/>
                <a:sym typeface="Roboto Bold"/>
              </a:rPr>
              <a:t>Mostafa kamel hussien                   2101312</a:t>
            </a:r>
          </a:p>
          <a:p>
            <a:pPr algn="l">
              <a:lnSpc>
                <a:spcPts val="3210"/>
              </a:lnSpc>
            </a:pPr>
            <a:endParaRPr lang="en-US" sz="2377" b="1" spc="57">
              <a:solidFill>
                <a:srgbClr val="000000"/>
              </a:solidFill>
              <a:latin typeface="Roboto Bold"/>
              <a:ea typeface="Roboto Bold"/>
              <a:cs typeface="Roboto Bold"/>
              <a:sym typeface="Roboto Bold"/>
            </a:endParaRPr>
          </a:p>
          <a:p>
            <a:pPr algn="l">
              <a:lnSpc>
                <a:spcPts val="3210"/>
              </a:lnSpc>
            </a:pPr>
            <a:r>
              <a:rPr lang="en-US" sz="2377" b="1" spc="57">
                <a:solidFill>
                  <a:srgbClr val="000000"/>
                </a:solidFill>
                <a:latin typeface="Roboto Bold"/>
                <a:ea typeface="Roboto Bold"/>
                <a:cs typeface="Roboto Bold"/>
                <a:sym typeface="Roboto Bold"/>
              </a:rPr>
              <a:t>Saber sayed ahmed                         2101525</a:t>
            </a:r>
          </a:p>
          <a:p>
            <a:pPr algn="l">
              <a:lnSpc>
                <a:spcPts val="3210"/>
              </a:lnSpc>
            </a:pPr>
            <a:endParaRPr lang="en-US" sz="2377" b="1" spc="57">
              <a:solidFill>
                <a:srgbClr val="000000"/>
              </a:solidFill>
              <a:latin typeface="Roboto Bold"/>
              <a:ea typeface="Roboto Bold"/>
              <a:cs typeface="Roboto Bold"/>
              <a:sym typeface="Roboto Bold"/>
            </a:endParaRPr>
          </a:p>
          <a:p>
            <a:pPr algn="l">
              <a:lnSpc>
                <a:spcPts val="3210"/>
              </a:lnSpc>
            </a:pPr>
            <a:r>
              <a:rPr lang="en-US" sz="2377" b="1" spc="57">
                <a:solidFill>
                  <a:srgbClr val="000000"/>
                </a:solidFill>
                <a:latin typeface="Roboto Bold"/>
                <a:ea typeface="Roboto Bold"/>
                <a:cs typeface="Roboto Bold"/>
                <a:sym typeface="Roboto Bold"/>
              </a:rPr>
              <a:t>Kholoud abdelmaugoud sabry       2100881</a:t>
            </a:r>
          </a:p>
          <a:p>
            <a:pPr algn="l">
              <a:lnSpc>
                <a:spcPts val="3210"/>
              </a:lnSpc>
            </a:pPr>
            <a:endParaRPr lang="en-US" sz="2377" b="1" spc="57">
              <a:solidFill>
                <a:srgbClr val="000000"/>
              </a:solidFill>
              <a:latin typeface="Roboto Bold"/>
              <a:ea typeface="Roboto Bold"/>
              <a:cs typeface="Roboto Bold"/>
              <a:sym typeface="Roboto Bold"/>
            </a:endParaRPr>
          </a:p>
          <a:p>
            <a:pPr algn="l">
              <a:lnSpc>
                <a:spcPts val="3210"/>
              </a:lnSpc>
            </a:pPr>
            <a:r>
              <a:rPr lang="en-US" sz="2377" b="1" spc="57">
                <a:solidFill>
                  <a:srgbClr val="000000"/>
                </a:solidFill>
                <a:latin typeface="Roboto Bold"/>
                <a:ea typeface="Roboto Bold"/>
                <a:cs typeface="Roboto Bold"/>
                <a:sym typeface="Roboto Bold"/>
              </a:rPr>
              <a:t>Dina Sadiq Badr                               2100601  </a:t>
            </a:r>
          </a:p>
          <a:p>
            <a:pPr algn="l">
              <a:lnSpc>
                <a:spcPts val="3210"/>
              </a:lnSpc>
            </a:pPr>
            <a:endParaRPr lang="en-US" sz="2377" b="1" spc="57">
              <a:solidFill>
                <a:srgbClr val="000000"/>
              </a:solidFill>
              <a:latin typeface="Roboto Bold"/>
              <a:ea typeface="Roboto Bold"/>
              <a:cs typeface="Roboto Bold"/>
              <a:sym typeface="Roboto Bold"/>
            </a:endParaRPr>
          </a:p>
          <a:p>
            <a:pPr algn="l">
              <a:lnSpc>
                <a:spcPts val="3210"/>
              </a:lnSpc>
            </a:pPr>
            <a:r>
              <a:rPr lang="en-US" sz="2377" b="1" spc="57">
                <a:solidFill>
                  <a:srgbClr val="000000"/>
                </a:solidFill>
                <a:latin typeface="Roboto Bold"/>
                <a:ea typeface="Roboto Bold"/>
                <a:cs typeface="Roboto Bold"/>
                <a:sym typeface="Roboto Bold"/>
              </a:rPr>
              <a:t>Esraa Hossien abdelhafez              2100647</a:t>
            </a:r>
          </a:p>
          <a:p>
            <a:pPr algn="l">
              <a:lnSpc>
                <a:spcPts val="3210"/>
              </a:lnSpc>
            </a:pPr>
            <a:r>
              <a:rPr lang="en-US" sz="2377" b="1" i="1" spc="57">
                <a:solidFill>
                  <a:srgbClr val="000000"/>
                </a:solidFill>
                <a:latin typeface="Roboto Bold Italics"/>
                <a:ea typeface="Roboto Bold Italics"/>
                <a:cs typeface="Roboto Bold Italics"/>
                <a:sym typeface="Roboto Bold Italics"/>
              </a:rPr>
              <a:t> </a:t>
            </a:r>
          </a:p>
          <a:p>
            <a:pPr algn="l">
              <a:lnSpc>
                <a:spcPts val="3210"/>
              </a:lnSpc>
            </a:pPr>
            <a:r>
              <a:rPr lang="en-US" sz="2377" b="1" spc="57">
                <a:solidFill>
                  <a:srgbClr val="000000"/>
                </a:solidFill>
                <a:latin typeface="Roboto Bold"/>
                <a:ea typeface="Roboto Bold"/>
                <a:cs typeface="Roboto Bold"/>
                <a:sym typeface="Roboto Bold"/>
              </a:rPr>
              <a:t>Mai Ismail omar                              2100121</a:t>
            </a:r>
          </a:p>
          <a:p>
            <a:pPr algn="l">
              <a:lnSpc>
                <a:spcPts val="3210"/>
              </a:lnSpc>
            </a:pPr>
            <a:endParaRPr lang="en-US" sz="2377" b="1" spc="57">
              <a:solidFill>
                <a:srgbClr val="000000"/>
              </a:solidFill>
              <a:latin typeface="Roboto Bold"/>
              <a:ea typeface="Roboto Bold"/>
              <a:cs typeface="Roboto Bold"/>
              <a:sym typeface="Roboto Bold"/>
            </a:endParaRPr>
          </a:p>
          <a:p>
            <a:pPr algn="l">
              <a:lnSpc>
                <a:spcPts val="3210"/>
              </a:lnSpc>
            </a:pPr>
            <a:endParaRPr lang="en-US" sz="2377" b="1" spc="57">
              <a:solidFill>
                <a:srgbClr val="000000"/>
              </a:solidFill>
              <a:latin typeface="Roboto Bold"/>
              <a:ea typeface="Roboto Bold"/>
              <a:cs typeface="Roboto Bold"/>
              <a:sym typeface="Roboto Bold"/>
            </a:endParaRPr>
          </a:p>
          <a:p>
            <a:pPr algn="l">
              <a:lnSpc>
                <a:spcPts val="3210"/>
              </a:lnSpc>
            </a:pPr>
            <a:endParaRPr lang="en-US" sz="2377" b="1" spc="57">
              <a:solidFill>
                <a:srgbClr val="000000"/>
              </a:solidFill>
              <a:latin typeface="Roboto Bold"/>
              <a:ea typeface="Roboto Bold"/>
              <a:cs typeface="Roboto Bold"/>
              <a:sym typeface="Roboto Bold"/>
            </a:endParaRPr>
          </a:p>
          <a:p>
            <a:pPr algn="l">
              <a:lnSpc>
                <a:spcPts val="3210"/>
              </a:lnSpc>
            </a:pPr>
            <a:endParaRPr lang="en-US" sz="2377" b="1" spc="57">
              <a:solidFill>
                <a:srgbClr val="000000"/>
              </a:solidFill>
              <a:latin typeface="Roboto Bold"/>
              <a:ea typeface="Roboto Bold"/>
              <a:cs typeface="Roboto Bold"/>
              <a:sym typeface="Roboto Bold"/>
            </a:endParaRPr>
          </a:p>
          <a:p>
            <a:pPr algn="l">
              <a:lnSpc>
                <a:spcPts val="3210"/>
              </a:lnSpc>
            </a:pPr>
            <a:endParaRPr lang="en-US" sz="2377" b="1" spc="57">
              <a:solidFill>
                <a:srgbClr val="000000"/>
              </a:solidFill>
              <a:latin typeface="Roboto Bold"/>
              <a:ea typeface="Roboto Bold"/>
              <a:cs typeface="Roboto Bold"/>
              <a:sym typeface="Roboto Bold"/>
            </a:endParaRPr>
          </a:p>
        </p:txBody>
      </p:sp>
      <p:sp>
        <p:nvSpPr>
          <p:cNvPr id="10" name="TextBox 9">
            <a:extLst>
              <a:ext uri="{FF2B5EF4-FFF2-40B4-BE49-F238E27FC236}">
                <a16:creationId xmlns:a16="http://schemas.microsoft.com/office/drawing/2014/main" id="{9747729D-4B6C-4CC5-CC81-999B20FDC09B}"/>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a:extLst>
            <a:ext uri="{FF2B5EF4-FFF2-40B4-BE49-F238E27FC236}">
              <a16:creationId xmlns:a16="http://schemas.microsoft.com/office/drawing/2014/main" id="{538520A0-25D8-759C-E365-84DF0473C4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4ABD78-33F3-7A9F-D6BB-90B8E79DF53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691" t="-26800" r="-691" b="-5343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8DB6B3F7-77E2-E018-8DAB-5DB0BBCFA6B6}"/>
              </a:ext>
            </a:extLst>
          </p:cNvPr>
          <p:cNvSpPr/>
          <p:nvPr/>
        </p:nvSpPr>
        <p:spPr>
          <a:xfrm>
            <a:off x="7112200" y="318361"/>
            <a:ext cx="4063600" cy="1514615"/>
          </a:xfrm>
          <a:custGeom>
            <a:avLst/>
            <a:gdLst/>
            <a:ahLst/>
            <a:cxnLst/>
            <a:rect l="l" t="t" r="r" b="b"/>
            <a:pathLst>
              <a:path w="4063600" h="1514615">
                <a:moveTo>
                  <a:pt x="0" y="0"/>
                </a:moveTo>
                <a:lnTo>
                  <a:pt x="4063600" y="0"/>
                </a:lnTo>
                <a:lnTo>
                  <a:pt x="4063600" y="1514614"/>
                </a:lnTo>
                <a:lnTo>
                  <a:pt x="0" y="151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370ACC7B-7A56-C358-0C82-E48F98B45376}"/>
              </a:ext>
            </a:extLst>
          </p:cNvPr>
          <p:cNvSpPr txBox="1"/>
          <p:nvPr/>
        </p:nvSpPr>
        <p:spPr>
          <a:xfrm>
            <a:off x="8257145" y="761795"/>
            <a:ext cx="2497720" cy="610009"/>
          </a:xfrm>
          <a:prstGeom prst="rect">
            <a:avLst/>
          </a:prstGeom>
        </p:spPr>
        <p:txBody>
          <a:bodyPr lIns="0" tIns="0" rIns="0" bIns="0" rtlCol="0" anchor="t">
            <a:spAutoFit/>
          </a:bodyPr>
          <a:lstStyle/>
          <a:p>
            <a:pPr marL="0" marR="0" lvl="0" indent="0" algn="r" defTabSz="914400" rtl="0" eaLnBrk="1" fontAlgn="auto" latinLnBrk="0" hangingPunct="1">
              <a:lnSpc>
                <a:spcPts val="4516"/>
              </a:lnSpc>
              <a:spcBef>
                <a:spcPts val="0"/>
              </a:spcBef>
              <a:spcAft>
                <a:spcPts val="0"/>
              </a:spcAft>
              <a:buClrTx/>
              <a:buSzTx/>
              <a:buFontTx/>
              <a:buNone/>
              <a:tabLst/>
              <a:defRPr/>
            </a:pPr>
            <a:r>
              <a:rPr kumimoji="0" lang="en-US" sz="4516" b="1" i="0" u="none" strike="noStrike" kern="1200" cap="none" spc="0" normalizeH="0" baseline="0" noProof="0">
                <a:ln>
                  <a:noFill/>
                </a:ln>
                <a:solidFill>
                  <a:srgbClr val="502F18"/>
                </a:solidFill>
                <a:effectLst/>
                <a:uLnTx/>
                <a:uFillTx/>
                <a:latin typeface="Bogart Bold"/>
                <a:ea typeface="Bogart Bold"/>
                <a:cs typeface="Bogart Bold"/>
                <a:sym typeface="Bogart Bold"/>
              </a:rPr>
              <a:t>DataSet</a:t>
            </a:r>
          </a:p>
        </p:txBody>
      </p:sp>
      <p:sp>
        <p:nvSpPr>
          <p:cNvPr id="9" name="TextBox 8">
            <a:extLst>
              <a:ext uri="{FF2B5EF4-FFF2-40B4-BE49-F238E27FC236}">
                <a16:creationId xmlns:a16="http://schemas.microsoft.com/office/drawing/2014/main" id="{3E8E254A-6DB4-098F-FFFE-8F4780DFF87A}"/>
              </a:ext>
            </a:extLst>
          </p:cNvPr>
          <p:cNvSpPr txBox="1"/>
          <p:nvPr/>
        </p:nvSpPr>
        <p:spPr>
          <a:xfrm>
            <a:off x="17373600" y="9738360"/>
            <a:ext cx="914400" cy="4572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libri"/>
                <a:ea typeface="+mn-ea"/>
                <a:cs typeface="+mn-cs"/>
              </a:rPr>
              <a:t>30</a:t>
            </a:r>
          </a:p>
        </p:txBody>
      </p:sp>
      <p:sp>
        <p:nvSpPr>
          <p:cNvPr id="7" name="TextBox 5">
            <a:extLst>
              <a:ext uri="{FF2B5EF4-FFF2-40B4-BE49-F238E27FC236}">
                <a16:creationId xmlns:a16="http://schemas.microsoft.com/office/drawing/2014/main" id="{7283A1F8-C245-CB58-2BC6-90B9C05B735D}"/>
              </a:ext>
            </a:extLst>
          </p:cNvPr>
          <p:cNvSpPr txBox="1"/>
          <p:nvPr/>
        </p:nvSpPr>
        <p:spPr>
          <a:xfrm>
            <a:off x="1295400" y="2552700"/>
            <a:ext cx="10983964" cy="1543756"/>
          </a:xfrm>
          <a:prstGeom prst="rect">
            <a:avLst/>
          </a:prstGeom>
        </p:spPr>
        <p:txBody>
          <a:bodyPr lIns="0" tIns="0" rIns="0" bIns="0" rtlCol="0" anchor="t">
            <a:spAutoFit/>
          </a:bodyPr>
          <a:lstStyle/>
          <a:p>
            <a:pPr>
              <a:lnSpc>
                <a:spcPts val="4073"/>
              </a:lnSpc>
            </a:pPr>
            <a:r>
              <a:rPr lang="en-US" sz="3017" spc="72" dirty="0">
                <a:solidFill>
                  <a:srgbClr val="FFFFFF"/>
                </a:solidFill>
                <a:latin typeface="Antic"/>
                <a:ea typeface="Antic"/>
                <a:cs typeface="Antic"/>
                <a:sym typeface="Antic"/>
              </a:rPr>
              <a:t>The dataset contains images of various monuments and antiques from the Egyptian Museum, with each class representing a specific artifact.</a:t>
            </a:r>
          </a:p>
        </p:txBody>
      </p:sp>
      <p:sp>
        <p:nvSpPr>
          <p:cNvPr id="8" name="TextBox 6">
            <a:extLst>
              <a:ext uri="{FF2B5EF4-FFF2-40B4-BE49-F238E27FC236}">
                <a16:creationId xmlns:a16="http://schemas.microsoft.com/office/drawing/2014/main" id="{1DF12622-25B2-FB48-6982-3A452241837E}"/>
              </a:ext>
            </a:extLst>
          </p:cNvPr>
          <p:cNvSpPr txBox="1"/>
          <p:nvPr/>
        </p:nvSpPr>
        <p:spPr>
          <a:xfrm>
            <a:off x="1295400" y="1832976"/>
            <a:ext cx="2705100" cy="560923"/>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FFFFFF"/>
                </a:solidFill>
                <a:latin typeface="Arial Bold"/>
                <a:ea typeface="Arial Bold"/>
                <a:cs typeface="Arial Bold"/>
                <a:sym typeface="Arial Bold"/>
              </a:rPr>
              <a:t>1. Overview: </a:t>
            </a:r>
          </a:p>
        </p:txBody>
      </p:sp>
      <p:sp>
        <p:nvSpPr>
          <p:cNvPr id="11" name="TextBox 6">
            <a:extLst>
              <a:ext uri="{FF2B5EF4-FFF2-40B4-BE49-F238E27FC236}">
                <a16:creationId xmlns:a16="http://schemas.microsoft.com/office/drawing/2014/main" id="{45EBDF94-52AC-4DCE-A886-763528FC5279}"/>
              </a:ext>
            </a:extLst>
          </p:cNvPr>
          <p:cNvSpPr txBox="1"/>
          <p:nvPr/>
        </p:nvSpPr>
        <p:spPr>
          <a:xfrm>
            <a:off x="1295400" y="4096456"/>
            <a:ext cx="2705100" cy="560923"/>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FFFFFF"/>
                </a:solidFill>
                <a:latin typeface="Arial Bold"/>
                <a:ea typeface="Arial Bold"/>
                <a:cs typeface="Arial Bold"/>
                <a:sym typeface="Arial Bold"/>
              </a:rPr>
              <a:t>2. Structure: </a:t>
            </a:r>
          </a:p>
        </p:txBody>
      </p:sp>
      <p:sp>
        <p:nvSpPr>
          <p:cNvPr id="12" name="TextBox 5">
            <a:extLst>
              <a:ext uri="{FF2B5EF4-FFF2-40B4-BE49-F238E27FC236}">
                <a16:creationId xmlns:a16="http://schemas.microsoft.com/office/drawing/2014/main" id="{8810C15F-C124-CC0B-69F0-4F87F2BDF880}"/>
              </a:ext>
            </a:extLst>
          </p:cNvPr>
          <p:cNvSpPr txBox="1"/>
          <p:nvPr/>
        </p:nvSpPr>
        <p:spPr>
          <a:xfrm>
            <a:off x="1295400" y="4717293"/>
            <a:ext cx="4876800" cy="2069541"/>
          </a:xfrm>
          <a:prstGeom prst="rect">
            <a:avLst/>
          </a:prstGeom>
        </p:spPr>
        <p:txBody>
          <a:bodyPr wrap="square" lIns="0" tIns="0" rIns="0" bIns="0" rtlCol="0" anchor="t">
            <a:spAutoFit/>
          </a:bodyPr>
          <a:lstStyle/>
          <a:p>
            <a:pPr>
              <a:lnSpc>
                <a:spcPts val="4073"/>
              </a:lnSpc>
            </a:pPr>
            <a:r>
              <a:rPr lang="en-US" sz="3017" b="1" spc="72" dirty="0">
                <a:solidFill>
                  <a:srgbClr val="FFFFFF"/>
                </a:solidFill>
                <a:latin typeface="Antic"/>
                <a:ea typeface="Antic"/>
                <a:cs typeface="Antic"/>
                <a:sym typeface="Antic"/>
              </a:rPr>
              <a:t>Total images: </a:t>
            </a:r>
            <a:r>
              <a:rPr lang="en-US" sz="3017" spc="72" dirty="0">
                <a:solidFill>
                  <a:srgbClr val="FFFFFF"/>
                </a:solidFill>
                <a:latin typeface="Antic"/>
                <a:ea typeface="Antic"/>
                <a:cs typeface="Antic"/>
                <a:sym typeface="Antic"/>
              </a:rPr>
              <a:t>10,333 </a:t>
            </a:r>
          </a:p>
          <a:p>
            <a:pPr>
              <a:lnSpc>
                <a:spcPts val="4073"/>
              </a:lnSpc>
            </a:pPr>
            <a:r>
              <a:rPr lang="en-US" sz="3017" b="1" spc="72" dirty="0">
                <a:solidFill>
                  <a:srgbClr val="FFFFFF"/>
                </a:solidFill>
                <a:latin typeface="Antic"/>
                <a:ea typeface="Antic"/>
                <a:cs typeface="Antic"/>
                <a:sym typeface="Antic"/>
              </a:rPr>
              <a:t>Split into: </a:t>
            </a:r>
          </a:p>
          <a:p>
            <a:pPr>
              <a:lnSpc>
                <a:spcPts val="4073"/>
              </a:lnSpc>
            </a:pPr>
            <a:r>
              <a:rPr lang="en-US" sz="3017" spc="72" dirty="0">
                <a:solidFill>
                  <a:srgbClr val="FFFFFF"/>
                </a:solidFill>
                <a:latin typeface="Antic"/>
                <a:ea typeface="Antic"/>
                <a:cs typeface="Antic"/>
                <a:sym typeface="Antic"/>
              </a:rPr>
              <a:t>   - Training: 9,822 images  </a:t>
            </a:r>
          </a:p>
          <a:p>
            <a:pPr>
              <a:lnSpc>
                <a:spcPts val="4073"/>
              </a:lnSpc>
            </a:pPr>
            <a:r>
              <a:rPr lang="en-US" sz="3017" spc="72" dirty="0">
                <a:solidFill>
                  <a:srgbClr val="FFFFFF"/>
                </a:solidFill>
                <a:latin typeface="Antic"/>
                <a:ea typeface="Antic"/>
                <a:cs typeface="Antic"/>
                <a:sym typeface="Antic"/>
              </a:rPr>
              <a:t>   - Testing: 511 images</a:t>
            </a:r>
          </a:p>
        </p:txBody>
      </p:sp>
      <p:sp>
        <p:nvSpPr>
          <p:cNvPr id="13" name="TextBox 6">
            <a:extLst>
              <a:ext uri="{FF2B5EF4-FFF2-40B4-BE49-F238E27FC236}">
                <a16:creationId xmlns:a16="http://schemas.microsoft.com/office/drawing/2014/main" id="{91D29216-7B61-D153-30CC-065DFF225A56}"/>
              </a:ext>
            </a:extLst>
          </p:cNvPr>
          <p:cNvSpPr txBox="1"/>
          <p:nvPr/>
        </p:nvSpPr>
        <p:spPr>
          <a:xfrm>
            <a:off x="1295400" y="6846748"/>
            <a:ext cx="2971800" cy="560923"/>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FFFFFF"/>
                </a:solidFill>
                <a:latin typeface="Arial Bold"/>
                <a:ea typeface="Arial Bold"/>
                <a:cs typeface="Arial Bold"/>
                <a:sym typeface="Arial Bold"/>
              </a:rPr>
              <a:t>3. Use Cases: </a:t>
            </a:r>
          </a:p>
        </p:txBody>
      </p:sp>
      <p:sp>
        <p:nvSpPr>
          <p:cNvPr id="14" name="TextBox 5">
            <a:extLst>
              <a:ext uri="{FF2B5EF4-FFF2-40B4-BE49-F238E27FC236}">
                <a16:creationId xmlns:a16="http://schemas.microsoft.com/office/drawing/2014/main" id="{E197BE03-FCFB-9336-7FD7-3092BF74E9D9}"/>
              </a:ext>
            </a:extLst>
          </p:cNvPr>
          <p:cNvSpPr txBox="1"/>
          <p:nvPr/>
        </p:nvSpPr>
        <p:spPr>
          <a:xfrm>
            <a:off x="1828800" y="7419253"/>
            <a:ext cx="11811000" cy="1017971"/>
          </a:xfrm>
          <a:prstGeom prst="rect">
            <a:avLst/>
          </a:prstGeom>
        </p:spPr>
        <p:txBody>
          <a:bodyPr wrap="square" lIns="0" tIns="0" rIns="0" bIns="0" rtlCol="0" anchor="t">
            <a:spAutoFit/>
          </a:bodyPr>
          <a:lstStyle/>
          <a:p>
            <a:pPr marL="457200" indent="-457200">
              <a:lnSpc>
                <a:spcPts val="4073"/>
              </a:lnSpc>
              <a:buFont typeface="Arial" panose="020B0604020202020204" pitchFamily="34" charset="0"/>
              <a:buChar char="•"/>
            </a:pPr>
            <a:r>
              <a:rPr lang="en-US" sz="3017" b="1" spc="72" dirty="0">
                <a:solidFill>
                  <a:srgbClr val="FFFFFF"/>
                </a:solidFill>
                <a:latin typeface="Antic"/>
                <a:ea typeface="Antic"/>
                <a:cs typeface="Antic"/>
                <a:sym typeface="Antic"/>
              </a:rPr>
              <a:t>Assisting tourists in recognizing monuments  </a:t>
            </a:r>
          </a:p>
          <a:p>
            <a:pPr marL="457200" indent="-457200">
              <a:lnSpc>
                <a:spcPts val="4073"/>
              </a:lnSpc>
              <a:buFont typeface="Arial" panose="020B0604020202020204" pitchFamily="34" charset="0"/>
              <a:buChar char="•"/>
            </a:pPr>
            <a:r>
              <a:rPr lang="en-US" sz="3017" b="1" spc="72" dirty="0">
                <a:solidFill>
                  <a:srgbClr val="FFFFFF"/>
                </a:solidFill>
                <a:latin typeface="Antic"/>
                <a:ea typeface="Antic"/>
                <a:cs typeface="Antic"/>
                <a:sym typeface="Antic"/>
              </a:rPr>
              <a:t>Supporting educational and tourism applications</a:t>
            </a:r>
            <a:endParaRPr lang="en-US" sz="3017" spc="72" dirty="0">
              <a:solidFill>
                <a:srgbClr val="FFFFFF"/>
              </a:solidFill>
              <a:latin typeface="Antic"/>
              <a:ea typeface="Antic"/>
              <a:cs typeface="Antic"/>
              <a:sym typeface="Antic"/>
            </a:endParaRPr>
          </a:p>
        </p:txBody>
      </p:sp>
    </p:spTree>
    <p:extLst>
      <p:ext uri="{BB962C8B-B14F-4D97-AF65-F5344CB8AC3E}">
        <p14:creationId xmlns:p14="http://schemas.microsoft.com/office/powerpoint/2010/main" val="123206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691" t="-26800" r="-691" b="-53436"/>
            </a:stretch>
          </a:blipFill>
          <a:ln cap="sq">
            <a:noFill/>
            <a:prstDash val="solid"/>
            <a:miter/>
          </a:ln>
        </p:spPr>
        <p:txBody>
          <a:bodyPr/>
          <a:lstStyle/>
          <a:p>
            <a:endParaRPr lang="en-US"/>
          </a:p>
        </p:txBody>
      </p:sp>
      <p:sp>
        <p:nvSpPr>
          <p:cNvPr id="3" name="Freeform 3"/>
          <p:cNvSpPr/>
          <p:nvPr/>
        </p:nvSpPr>
        <p:spPr>
          <a:xfrm>
            <a:off x="7112200" y="318361"/>
            <a:ext cx="4063600" cy="1514615"/>
          </a:xfrm>
          <a:custGeom>
            <a:avLst/>
            <a:gdLst/>
            <a:ahLst/>
            <a:cxnLst/>
            <a:rect l="l" t="t" r="r" b="b"/>
            <a:pathLst>
              <a:path w="4063600" h="1514615">
                <a:moveTo>
                  <a:pt x="0" y="0"/>
                </a:moveTo>
                <a:lnTo>
                  <a:pt x="4063600" y="0"/>
                </a:lnTo>
                <a:lnTo>
                  <a:pt x="4063600" y="1514614"/>
                </a:lnTo>
                <a:lnTo>
                  <a:pt x="0" y="151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493371" y="2624450"/>
            <a:ext cx="11301259" cy="5975541"/>
          </a:xfrm>
          <a:custGeom>
            <a:avLst/>
            <a:gdLst/>
            <a:ahLst/>
            <a:cxnLst/>
            <a:rect l="l" t="t" r="r" b="b"/>
            <a:pathLst>
              <a:path w="11301259" h="5975541">
                <a:moveTo>
                  <a:pt x="0" y="0"/>
                </a:moveTo>
                <a:lnTo>
                  <a:pt x="11301258" y="0"/>
                </a:lnTo>
                <a:lnTo>
                  <a:pt x="11301258" y="5975541"/>
                </a:lnTo>
                <a:lnTo>
                  <a:pt x="0" y="5975541"/>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8257145" y="761795"/>
            <a:ext cx="2497720" cy="610009"/>
          </a:xfrm>
          <a:prstGeom prst="rect">
            <a:avLst/>
          </a:prstGeom>
        </p:spPr>
        <p:txBody>
          <a:bodyPr lIns="0" tIns="0" rIns="0" bIns="0" rtlCol="0" anchor="t">
            <a:spAutoFit/>
          </a:bodyPr>
          <a:lstStyle/>
          <a:p>
            <a:pPr algn="r">
              <a:lnSpc>
                <a:spcPts val="4516"/>
              </a:lnSpc>
            </a:pPr>
            <a:r>
              <a:rPr lang="en-US" sz="4516" b="1">
                <a:solidFill>
                  <a:srgbClr val="502F18"/>
                </a:solidFill>
                <a:latin typeface="Bogart Bold"/>
                <a:ea typeface="Bogart Bold"/>
                <a:cs typeface="Bogart Bold"/>
                <a:sym typeface="Bogart Bold"/>
              </a:rPr>
              <a:t>DataSet</a:t>
            </a:r>
          </a:p>
        </p:txBody>
      </p:sp>
      <p:sp>
        <p:nvSpPr>
          <p:cNvPr id="6" name="TextBox 6"/>
          <p:cNvSpPr txBox="1"/>
          <p:nvPr/>
        </p:nvSpPr>
        <p:spPr>
          <a:xfrm>
            <a:off x="3493371" y="2038645"/>
            <a:ext cx="1658016" cy="588552"/>
          </a:xfrm>
          <a:prstGeom prst="rect">
            <a:avLst/>
          </a:prstGeom>
        </p:spPr>
        <p:txBody>
          <a:bodyPr lIns="0" tIns="0" rIns="0" bIns="0" rtlCol="0" anchor="t">
            <a:spAutoFit/>
          </a:bodyPr>
          <a:lstStyle/>
          <a:p>
            <a:pPr algn="ctr">
              <a:lnSpc>
                <a:spcPts val="4310"/>
              </a:lnSpc>
              <a:spcBef>
                <a:spcPct val="0"/>
              </a:spcBef>
            </a:pPr>
            <a:r>
              <a:rPr lang="en-US" sz="3078" b="1">
                <a:solidFill>
                  <a:srgbClr val="FFFFFF"/>
                </a:solidFill>
                <a:latin typeface="Arial Bold"/>
                <a:ea typeface="Arial Bold"/>
                <a:cs typeface="Arial Bold"/>
                <a:sym typeface="Arial Bold"/>
              </a:rPr>
              <a:t>Training:</a:t>
            </a:r>
          </a:p>
        </p:txBody>
      </p:sp>
      <p:sp>
        <p:nvSpPr>
          <p:cNvPr id="9" name="TextBox 8">
            <a:extLst>
              <a:ext uri="{FF2B5EF4-FFF2-40B4-BE49-F238E27FC236}">
                <a16:creationId xmlns:a16="http://schemas.microsoft.com/office/drawing/2014/main" id="{2E882B65-0D03-0EC0-D660-D3B59931B9ED}"/>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3</a:t>
            </a:r>
            <a:r>
              <a:rPr lang="en-US" sz="1800" dirty="0">
                <a:solidFill>
                  <a:srgbClr val="FFFFFF"/>
                </a:solidFill>
              </a:rPr>
              <a:t>1</a:t>
            </a:r>
            <a:endParaRPr sz="1800" dirty="0">
              <a:solidFill>
                <a:srgbClr val="FFFFFF"/>
              </a:solidFill>
            </a:endParaRPr>
          </a:p>
        </p:txBody>
      </p:sp>
      <p:sp>
        <p:nvSpPr>
          <p:cNvPr id="10" name="TextBox 35">
            <a:extLst>
              <a:ext uri="{FF2B5EF4-FFF2-40B4-BE49-F238E27FC236}">
                <a16:creationId xmlns:a16="http://schemas.microsoft.com/office/drawing/2014/main" id="{985C4CE8-9B8C-71B8-9C60-9BA48B541D9E}"/>
              </a:ext>
            </a:extLst>
          </p:cNvPr>
          <p:cNvSpPr txBox="1"/>
          <p:nvPr/>
        </p:nvSpPr>
        <p:spPr>
          <a:xfrm>
            <a:off x="3493371" y="8829032"/>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a:t>
            </a:r>
            <a:r>
              <a:rPr lang="en-US" sz="2400" dirty="0">
                <a:solidFill>
                  <a:srgbClr val="FFFFFF"/>
                </a:solidFill>
                <a:latin typeface="Antic"/>
                <a:ea typeface="Antic"/>
                <a:cs typeface="Antic"/>
                <a:sym typeface="Antic"/>
              </a:rPr>
              <a:t>9</a:t>
            </a:r>
            <a:endParaRPr lang="en-US" sz="2400" u="none" strike="noStrike" dirty="0">
              <a:solidFill>
                <a:srgbClr val="FFFFFF"/>
              </a:solidFill>
              <a:latin typeface="Antic"/>
              <a:ea typeface="Antic"/>
              <a:cs typeface="Antic"/>
              <a:sym typeface="Ant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691" t="-26800" r="-691" b="-53436"/>
            </a:stretch>
          </a:blipFill>
          <a:ln cap="sq">
            <a:noFill/>
            <a:prstDash val="solid"/>
            <a:miter/>
          </a:ln>
        </p:spPr>
        <p:txBody>
          <a:bodyPr/>
          <a:lstStyle/>
          <a:p>
            <a:endParaRPr lang="en-US"/>
          </a:p>
        </p:txBody>
      </p:sp>
      <p:sp>
        <p:nvSpPr>
          <p:cNvPr id="3" name="Freeform 3"/>
          <p:cNvSpPr/>
          <p:nvPr/>
        </p:nvSpPr>
        <p:spPr>
          <a:xfrm>
            <a:off x="7112200" y="318361"/>
            <a:ext cx="4063600" cy="1514615"/>
          </a:xfrm>
          <a:custGeom>
            <a:avLst/>
            <a:gdLst/>
            <a:ahLst/>
            <a:cxnLst/>
            <a:rect l="l" t="t" r="r" b="b"/>
            <a:pathLst>
              <a:path w="4063600" h="1514615">
                <a:moveTo>
                  <a:pt x="0" y="0"/>
                </a:moveTo>
                <a:lnTo>
                  <a:pt x="4063600" y="0"/>
                </a:lnTo>
                <a:lnTo>
                  <a:pt x="4063600" y="1514614"/>
                </a:lnTo>
                <a:lnTo>
                  <a:pt x="0" y="151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257145" y="761795"/>
            <a:ext cx="2497720" cy="610009"/>
          </a:xfrm>
          <a:prstGeom prst="rect">
            <a:avLst/>
          </a:prstGeom>
        </p:spPr>
        <p:txBody>
          <a:bodyPr lIns="0" tIns="0" rIns="0" bIns="0" rtlCol="0" anchor="t">
            <a:spAutoFit/>
          </a:bodyPr>
          <a:lstStyle/>
          <a:p>
            <a:pPr algn="r">
              <a:lnSpc>
                <a:spcPts val="4516"/>
              </a:lnSpc>
            </a:pPr>
            <a:r>
              <a:rPr lang="en-US" sz="4516" b="1">
                <a:solidFill>
                  <a:srgbClr val="502F18"/>
                </a:solidFill>
                <a:latin typeface="Bogart Bold"/>
                <a:ea typeface="Bogart Bold"/>
                <a:cs typeface="Bogart Bold"/>
                <a:sym typeface="Bogart Bold"/>
              </a:rPr>
              <a:t>DataSet</a:t>
            </a:r>
          </a:p>
        </p:txBody>
      </p:sp>
      <p:sp>
        <p:nvSpPr>
          <p:cNvPr id="5" name="Freeform 5"/>
          <p:cNvSpPr/>
          <p:nvPr/>
        </p:nvSpPr>
        <p:spPr>
          <a:xfrm>
            <a:off x="3493371" y="2633085"/>
            <a:ext cx="11301259" cy="6032047"/>
          </a:xfrm>
          <a:custGeom>
            <a:avLst/>
            <a:gdLst/>
            <a:ahLst/>
            <a:cxnLst/>
            <a:rect l="l" t="t" r="r" b="b"/>
            <a:pathLst>
              <a:path w="11301259" h="6032047">
                <a:moveTo>
                  <a:pt x="0" y="0"/>
                </a:moveTo>
                <a:lnTo>
                  <a:pt x="11301258" y="0"/>
                </a:lnTo>
                <a:lnTo>
                  <a:pt x="11301258" y="6032047"/>
                </a:lnTo>
                <a:lnTo>
                  <a:pt x="0" y="6032047"/>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493371" y="2047280"/>
            <a:ext cx="1503157" cy="585806"/>
          </a:xfrm>
          <a:prstGeom prst="rect">
            <a:avLst/>
          </a:prstGeom>
        </p:spPr>
        <p:txBody>
          <a:bodyPr lIns="0" tIns="0" rIns="0" bIns="0" rtlCol="0" anchor="t">
            <a:spAutoFit/>
          </a:bodyPr>
          <a:lstStyle/>
          <a:p>
            <a:pPr algn="ctr">
              <a:lnSpc>
                <a:spcPts val="4310"/>
              </a:lnSpc>
              <a:spcBef>
                <a:spcPct val="0"/>
              </a:spcBef>
            </a:pPr>
            <a:r>
              <a:rPr lang="en-US" sz="3078" b="1">
                <a:solidFill>
                  <a:srgbClr val="FFFFFF"/>
                </a:solidFill>
                <a:latin typeface="Arial Bold"/>
                <a:ea typeface="Arial Bold"/>
                <a:cs typeface="Arial Bold"/>
                <a:sym typeface="Arial Bold"/>
              </a:rPr>
              <a:t>Testing:</a:t>
            </a:r>
          </a:p>
        </p:txBody>
      </p:sp>
      <p:sp>
        <p:nvSpPr>
          <p:cNvPr id="7" name="TextBox 6">
            <a:extLst>
              <a:ext uri="{FF2B5EF4-FFF2-40B4-BE49-F238E27FC236}">
                <a16:creationId xmlns:a16="http://schemas.microsoft.com/office/drawing/2014/main" id="{1EBC3C09-75E4-E03A-CBFD-A4E182263BD9}"/>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3</a:t>
            </a:r>
            <a:r>
              <a:rPr lang="en-US" sz="1800" dirty="0">
                <a:solidFill>
                  <a:srgbClr val="FFFFFF"/>
                </a:solidFill>
              </a:rPr>
              <a:t>2</a:t>
            </a:r>
            <a:endParaRPr sz="1800" dirty="0">
              <a:solidFill>
                <a:srgbClr val="FFFFFF"/>
              </a:solidFill>
            </a:endParaRPr>
          </a:p>
        </p:txBody>
      </p:sp>
      <p:sp>
        <p:nvSpPr>
          <p:cNvPr id="8" name="TextBox 35">
            <a:extLst>
              <a:ext uri="{FF2B5EF4-FFF2-40B4-BE49-F238E27FC236}">
                <a16:creationId xmlns:a16="http://schemas.microsoft.com/office/drawing/2014/main" id="{3E1C563D-D301-F184-2C40-9DB15A5E879F}"/>
              </a:ext>
            </a:extLst>
          </p:cNvPr>
          <p:cNvSpPr txBox="1"/>
          <p:nvPr/>
        </p:nvSpPr>
        <p:spPr>
          <a:xfrm>
            <a:off x="3493371" y="8829032"/>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a:t>
            </a:r>
            <a:r>
              <a:rPr lang="en-US" sz="2400" dirty="0">
                <a:solidFill>
                  <a:srgbClr val="FFFFFF"/>
                </a:solidFill>
                <a:latin typeface="Antic"/>
                <a:ea typeface="Antic"/>
                <a:cs typeface="Antic"/>
                <a:sym typeface="Antic"/>
              </a:rPr>
              <a:t>10</a:t>
            </a:r>
            <a:endParaRPr lang="en-US" sz="2400" u="none" strike="noStrike" dirty="0">
              <a:solidFill>
                <a:srgbClr val="FFFFFF"/>
              </a:solidFill>
              <a:latin typeface="Antic"/>
              <a:ea typeface="Antic"/>
              <a:cs typeface="Antic"/>
              <a:sym typeface="Ant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691" t="-26800" r="-691" b="-53436"/>
            </a:stretch>
          </a:blipFill>
          <a:ln cap="sq">
            <a:noFill/>
            <a:prstDash val="solid"/>
            <a:miter/>
          </a:ln>
        </p:spPr>
        <p:txBody>
          <a:bodyPr/>
          <a:lstStyle/>
          <a:p>
            <a:endParaRPr lang="en-US"/>
          </a:p>
        </p:txBody>
      </p:sp>
      <p:sp>
        <p:nvSpPr>
          <p:cNvPr id="3" name="Freeform 3"/>
          <p:cNvSpPr/>
          <p:nvPr/>
        </p:nvSpPr>
        <p:spPr>
          <a:xfrm>
            <a:off x="7112200" y="318361"/>
            <a:ext cx="4063600" cy="1514615"/>
          </a:xfrm>
          <a:custGeom>
            <a:avLst/>
            <a:gdLst/>
            <a:ahLst/>
            <a:cxnLst/>
            <a:rect l="l" t="t" r="r" b="b"/>
            <a:pathLst>
              <a:path w="4063600" h="1514615">
                <a:moveTo>
                  <a:pt x="0" y="0"/>
                </a:moveTo>
                <a:lnTo>
                  <a:pt x="4063600" y="0"/>
                </a:lnTo>
                <a:lnTo>
                  <a:pt x="4063600" y="1514614"/>
                </a:lnTo>
                <a:lnTo>
                  <a:pt x="0" y="151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257145" y="761795"/>
            <a:ext cx="2497720" cy="610009"/>
          </a:xfrm>
          <a:prstGeom prst="rect">
            <a:avLst/>
          </a:prstGeom>
        </p:spPr>
        <p:txBody>
          <a:bodyPr lIns="0" tIns="0" rIns="0" bIns="0" rtlCol="0" anchor="t">
            <a:spAutoFit/>
          </a:bodyPr>
          <a:lstStyle/>
          <a:p>
            <a:pPr algn="r">
              <a:lnSpc>
                <a:spcPts val="4516"/>
              </a:lnSpc>
            </a:pPr>
            <a:r>
              <a:rPr lang="en-US" sz="4516" b="1">
                <a:solidFill>
                  <a:srgbClr val="502F18"/>
                </a:solidFill>
                <a:latin typeface="Bogart Bold"/>
                <a:ea typeface="Bogart Bold"/>
                <a:cs typeface="Bogart Bold"/>
                <a:sym typeface="Bogart Bold"/>
              </a:rPr>
              <a:t>DataSet</a:t>
            </a:r>
          </a:p>
        </p:txBody>
      </p:sp>
      <p:sp>
        <p:nvSpPr>
          <p:cNvPr id="5" name="Freeform 5"/>
          <p:cNvSpPr/>
          <p:nvPr/>
        </p:nvSpPr>
        <p:spPr>
          <a:xfrm>
            <a:off x="3078111" y="2360658"/>
            <a:ext cx="12131779" cy="6460172"/>
          </a:xfrm>
          <a:custGeom>
            <a:avLst/>
            <a:gdLst/>
            <a:ahLst/>
            <a:cxnLst/>
            <a:rect l="l" t="t" r="r" b="b"/>
            <a:pathLst>
              <a:path w="12131779" h="6460172">
                <a:moveTo>
                  <a:pt x="0" y="0"/>
                </a:moveTo>
                <a:lnTo>
                  <a:pt x="12131778" y="0"/>
                </a:lnTo>
                <a:lnTo>
                  <a:pt x="12131778" y="6460172"/>
                </a:lnTo>
                <a:lnTo>
                  <a:pt x="0" y="6460172"/>
                </a:lnTo>
                <a:lnTo>
                  <a:pt x="0" y="0"/>
                </a:lnTo>
                <a:close/>
              </a:path>
            </a:pathLst>
          </a:custGeom>
          <a:blipFill>
            <a:blip r:embed="rId5"/>
            <a:stretch>
              <a:fillRect/>
            </a:stretch>
          </a:blipFill>
        </p:spPr>
        <p:txBody>
          <a:bodyPr/>
          <a:lstStyle/>
          <a:p>
            <a:endParaRPr lang="en-US"/>
          </a:p>
        </p:txBody>
      </p:sp>
      <p:sp>
        <p:nvSpPr>
          <p:cNvPr id="6" name="TextBox 5">
            <a:extLst>
              <a:ext uri="{FF2B5EF4-FFF2-40B4-BE49-F238E27FC236}">
                <a16:creationId xmlns:a16="http://schemas.microsoft.com/office/drawing/2014/main" id="{17CF048D-A51B-91AA-49E9-FE14EF1BB366}"/>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3</a:t>
            </a:r>
            <a:r>
              <a:rPr lang="en-US" sz="1800" dirty="0">
                <a:solidFill>
                  <a:srgbClr val="FFFFFF"/>
                </a:solidFill>
              </a:rPr>
              <a:t>3</a:t>
            </a:r>
            <a:endParaRPr sz="1800" dirty="0">
              <a:solidFill>
                <a:srgbClr val="FFFFFF"/>
              </a:solidFill>
            </a:endParaRPr>
          </a:p>
        </p:txBody>
      </p:sp>
      <p:sp>
        <p:nvSpPr>
          <p:cNvPr id="7" name="TextBox 35">
            <a:extLst>
              <a:ext uri="{FF2B5EF4-FFF2-40B4-BE49-F238E27FC236}">
                <a16:creationId xmlns:a16="http://schemas.microsoft.com/office/drawing/2014/main" id="{6BEEF4E3-8357-90C7-0CD7-A1ABD6961C3B}"/>
              </a:ext>
            </a:extLst>
          </p:cNvPr>
          <p:cNvSpPr txBox="1"/>
          <p:nvPr/>
        </p:nvSpPr>
        <p:spPr>
          <a:xfrm>
            <a:off x="3078111" y="8991748"/>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Figure.11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691" t="-26800" r="-691" b="-53436"/>
            </a:stretch>
          </a:blipFill>
          <a:ln cap="sq">
            <a:noFill/>
            <a:prstDash val="solid"/>
            <a:miter/>
          </a:ln>
        </p:spPr>
        <p:txBody>
          <a:bodyPr/>
          <a:lstStyle/>
          <a:p>
            <a:endParaRPr lang="en-US"/>
          </a:p>
        </p:txBody>
      </p:sp>
      <p:sp>
        <p:nvSpPr>
          <p:cNvPr id="3" name="Freeform 3"/>
          <p:cNvSpPr/>
          <p:nvPr/>
        </p:nvSpPr>
        <p:spPr>
          <a:xfrm>
            <a:off x="7112200" y="318361"/>
            <a:ext cx="4063600" cy="1514615"/>
          </a:xfrm>
          <a:custGeom>
            <a:avLst/>
            <a:gdLst/>
            <a:ahLst/>
            <a:cxnLst/>
            <a:rect l="l" t="t" r="r" b="b"/>
            <a:pathLst>
              <a:path w="4063600" h="1514615">
                <a:moveTo>
                  <a:pt x="0" y="0"/>
                </a:moveTo>
                <a:lnTo>
                  <a:pt x="4063600" y="0"/>
                </a:lnTo>
                <a:lnTo>
                  <a:pt x="4063600" y="1514614"/>
                </a:lnTo>
                <a:lnTo>
                  <a:pt x="0" y="151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257145" y="761795"/>
            <a:ext cx="2497720" cy="610009"/>
          </a:xfrm>
          <a:prstGeom prst="rect">
            <a:avLst/>
          </a:prstGeom>
        </p:spPr>
        <p:txBody>
          <a:bodyPr lIns="0" tIns="0" rIns="0" bIns="0" rtlCol="0" anchor="t">
            <a:spAutoFit/>
          </a:bodyPr>
          <a:lstStyle/>
          <a:p>
            <a:pPr algn="r">
              <a:lnSpc>
                <a:spcPts val="4516"/>
              </a:lnSpc>
            </a:pPr>
            <a:r>
              <a:rPr lang="en-US" sz="4516" b="1">
                <a:solidFill>
                  <a:srgbClr val="502F18"/>
                </a:solidFill>
                <a:latin typeface="Bogart Bold"/>
                <a:ea typeface="Bogart Bold"/>
                <a:cs typeface="Bogart Bold"/>
                <a:sym typeface="Bogart Bold"/>
              </a:rPr>
              <a:t>DataSet</a:t>
            </a:r>
          </a:p>
        </p:txBody>
      </p:sp>
      <p:sp>
        <p:nvSpPr>
          <p:cNvPr id="5" name="Freeform 5"/>
          <p:cNvSpPr/>
          <p:nvPr/>
        </p:nvSpPr>
        <p:spPr>
          <a:xfrm>
            <a:off x="2548138" y="2349673"/>
            <a:ext cx="13191725" cy="6084683"/>
          </a:xfrm>
          <a:custGeom>
            <a:avLst/>
            <a:gdLst/>
            <a:ahLst/>
            <a:cxnLst/>
            <a:rect l="l" t="t" r="r" b="b"/>
            <a:pathLst>
              <a:path w="13191725" h="6084683">
                <a:moveTo>
                  <a:pt x="0" y="0"/>
                </a:moveTo>
                <a:lnTo>
                  <a:pt x="13191724" y="0"/>
                </a:lnTo>
                <a:lnTo>
                  <a:pt x="13191724" y="6084683"/>
                </a:lnTo>
                <a:lnTo>
                  <a:pt x="0" y="6084683"/>
                </a:lnTo>
                <a:lnTo>
                  <a:pt x="0" y="0"/>
                </a:lnTo>
                <a:close/>
              </a:path>
            </a:pathLst>
          </a:custGeom>
          <a:blipFill>
            <a:blip r:embed="rId5"/>
            <a:stretch>
              <a:fillRect/>
            </a:stretch>
          </a:blipFill>
        </p:spPr>
        <p:txBody>
          <a:bodyPr/>
          <a:lstStyle/>
          <a:p>
            <a:endParaRPr lang="en-US"/>
          </a:p>
        </p:txBody>
      </p:sp>
      <p:sp>
        <p:nvSpPr>
          <p:cNvPr id="6" name="TextBox 5">
            <a:extLst>
              <a:ext uri="{FF2B5EF4-FFF2-40B4-BE49-F238E27FC236}">
                <a16:creationId xmlns:a16="http://schemas.microsoft.com/office/drawing/2014/main" id="{D1DE424C-351F-9AC3-35B6-6ED6CD1824A7}"/>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3</a:t>
            </a:r>
            <a:r>
              <a:rPr lang="en-US" sz="1800" dirty="0">
                <a:solidFill>
                  <a:srgbClr val="FFFFFF"/>
                </a:solidFill>
              </a:rPr>
              <a:t>4</a:t>
            </a:r>
            <a:endParaRPr sz="1800" dirty="0">
              <a:solidFill>
                <a:srgbClr val="FFFFFF"/>
              </a:solidFill>
            </a:endParaRPr>
          </a:p>
        </p:txBody>
      </p:sp>
      <p:sp>
        <p:nvSpPr>
          <p:cNvPr id="7" name="TextBox 35">
            <a:extLst>
              <a:ext uri="{FF2B5EF4-FFF2-40B4-BE49-F238E27FC236}">
                <a16:creationId xmlns:a16="http://schemas.microsoft.com/office/drawing/2014/main" id="{DA672D5E-A43F-D41E-5239-1BA280F1592C}"/>
              </a:ext>
            </a:extLst>
          </p:cNvPr>
          <p:cNvSpPr txBox="1"/>
          <p:nvPr/>
        </p:nvSpPr>
        <p:spPr>
          <a:xfrm>
            <a:off x="2548138" y="8594289"/>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Figure.12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691" t="-26800" r="-691" b="-53436"/>
            </a:stretch>
          </a:blipFill>
          <a:ln cap="sq">
            <a:noFill/>
            <a:prstDash val="solid"/>
            <a:miter/>
          </a:ln>
        </p:spPr>
        <p:txBody>
          <a:bodyPr/>
          <a:lstStyle/>
          <a:p>
            <a:endParaRPr lang="en-US"/>
          </a:p>
        </p:txBody>
      </p:sp>
      <p:sp>
        <p:nvSpPr>
          <p:cNvPr id="3" name="Freeform 3"/>
          <p:cNvSpPr/>
          <p:nvPr/>
        </p:nvSpPr>
        <p:spPr>
          <a:xfrm>
            <a:off x="7112200" y="318361"/>
            <a:ext cx="4063600" cy="1514615"/>
          </a:xfrm>
          <a:custGeom>
            <a:avLst/>
            <a:gdLst/>
            <a:ahLst/>
            <a:cxnLst/>
            <a:rect l="l" t="t" r="r" b="b"/>
            <a:pathLst>
              <a:path w="4063600" h="1514615">
                <a:moveTo>
                  <a:pt x="0" y="0"/>
                </a:moveTo>
                <a:lnTo>
                  <a:pt x="4063600" y="0"/>
                </a:lnTo>
                <a:lnTo>
                  <a:pt x="4063600" y="1514614"/>
                </a:lnTo>
                <a:lnTo>
                  <a:pt x="0" y="151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257145" y="761795"/>
            <a:ext cx="2497720" cy="610009"/>
          </a:xfrm>
          <a:prstGeom prst="rect">
            <a:avLst/>
          </a:prstGeom>
        </p:spPr>
        <p:txBody>
          <a:bodyPr lIns="0" tIns="0" rIns="0" bIns="0" rtlCol="0" anchor="t">
            <a:spAutoFit/>
          </a:bodyPr>
          <a:lstStyle/>
          <a:p>
            <a:pPr algn="r">
              <a:lnSpc>
                <a:spcPts val="4516"/>
              </a:lnSpc>
            </a:pPr>
            <a:r>
              <a:rPr lang="en-US" sz="4516" b="1">
                <a:solidFill>
                  <a:srgbClr val="502F18"/>
                </a:solidFill>
                <a:latin typeface="Bogart Bold"/>
                <a:ea typeface="Bogart Bold"/>
                <a:cs typeface="Bogart Bold"/>
                <a:sym typeface="Bogart Bold"/>
              </a:rPr>
              <a:t>DataSet</a:t>
            </a:r>
          </a:p>
        </p:txBody>
      </p:sp>
      <p:sp>
        <p:nvSpPr>
          <p:cNvPr id="5" name="Freeform 5"/>
          <p:cNvSpPr/>
          <p:nvPr/>
        </p:nvSpPr>
        <p:spPr>
          <a:xfrm>
            <a:off x="2493905" y="2348324"/>
            <a:ext cx="13300191" cy="6134713"/>
          </a:xfrm>
          <a:custGeom>
            <a:avLst/>
            <a:gdLst/>
            <a:ahLst/>
            <a:cxnLst/>
            <a:rect l="l" t="t" r="r" b="b"/>
            <a:pathLst>
              <a:path w="13300191" h="6134713">
                <a:moveTo>
                  <a:pt x="0" y="0"/>
                </a:moveTo>
                <a:lnTo>
                  <a:pt x="13300190" y="0"/>
                </a:lnTo>
                <a:lnTo>
                  <a:pt x="13300190" y="6134713"/>
                </a:lnTo>
                <a:lnTo>
                  <a:pt x="0" y="6134713"/>
                </a:lnTo>
                <a:lnTo>
                  <a:pt x="0" y="0"/>
                </a:lnTo>
                <a:close/>
              </a:path>
            </a:pathLst>
          </a:custGeom>
          <a:blipFill>
            <a:blip r:embed="rId5"/>
            <a:stretch>
              <a:fillRect/>
            </a:stretch>
          </a:blipFill>
        </p:spPr>
        <p:txBody>
          <a:bodyPr/>
          <a:lstStyle/>
          <a:p>
            <a:endParaRPr lang="en-US"/>
          </a:p>
        </p:txBody>
      </p:sp>
      <p:sp>
        <p:nvSpPr>
          <p:cNvPr id="6" name="TextBox 5">
            <a:extLst>
              <a:ext uri="{FF2B5EF4-FFF2-40B4-BE49-F238E27FC236}">
                <a16:creationId xmlns:a16="http://schemas.microsoft.com/office/drawing/2014/main" id="{59FEB9E4-7027-C581-CC20-45B073883540}"/>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3</a:t>
            </a:r>
            <a:r>
              <a:rPr lang="en-US" sz="1800" dirty="0">
                <a:solidFill>
                  <a:srgbClr val="FFFFFF"/>
                </a:solidFill>
              </a:rPr>
              <a:t>5</a:t>
            </a:r>
            <a:endParaRPr sz="1800" dirty="0">
              <a:solidFill>
                <a:srgbClr val="FFFFFF"/>
              </a:solidFill>
            </a:endParaRPr>
          </a:p>
        </p:txBody>
      </p:sp>
      <p:sp>
        <p:nvSpPr>
          <p:cNvPr id="7" name="TextBox 35">
            <a:extLst>
              <a:ext uri="{FF2B5EF4-FFF2-40B4-BE49-F238E27FC236}">
                <a16:creationId xmlns:a16="http://schemas.microsoft.com/office/drawing/2014/main" id="{1E534852-1CE6-EC72-3DA4-21EFB5886DC5}"/>
              </a:ext>
            </a:extLst>
          </p:cNvPr>
          <p:cNvSpPr txBox="1"/>
          <p:nvPr/>
        </p:nvSpPr>
        <p:spPr>
          <a:xfrm>
            <a:off x="2475762" y="8641621"/>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Figure.13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3"/>
            <a:stretch>
              <a:fillRect t="-71971"/>
            </a:stretch>
          </a:blipFill>
        </p:spPr>
        <p:txBody>
          <a:bodyPr/>
          <a:lstStyle/>
          <a:p>
            <a:endParaRPr lang="en-US"/>
          </a:p>
        </p:txBody>
      </p:sp>
      <p:sp>
        <p:nvSpPr>
          <p:cNvPr id="4" name="Freeform 4"/>
          <p:cNvSpPr/>
          <p:nvPr/>
        </p:nvSpPr>
        <p:spPr>
          <a:xfrm rot="-5400000">
            <a:off x="7669899" y="896807"/>
            <a:ext cx="2948202" cy="4863013"/>
          </a:xfrm>
          <a:custGeom>
            <a:avLst/>
            <a:gdLst/>
            <a:ahLst/>
            <a:cxnLst/>
            <a:rect l="l" t="t" r="r" b="b"/>
            <a:pathLst>
              <a:path w="2948202" h="4863013">
                <a:moveTo>
                  <a:pt x="0" y="0"/>
                </a:moveTo>
                <a:lnTo>
                  <a:pt x="2948202" y="0"/>
                </a:lnTo>
                <a:lnTo>
                  <a:pt x="2948202" y="4863012"/>
                </a:lnTo>
                <a:lnTo>
                  <a:pt x="0" y="48630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021540" y="2574417"/>
            <a:ext cx="4244921" cy="1427782"/>
          </a:xfrm>
          <a:prstGeom prst="rect">
            <a:avLst/>
          </a:prstGeom>
        </p:spPr>
        <p:txBody>
          <a:bodyPr lIns="0" tIns="0" rIns="0" bIns="0" rtlCol="0" anchor="t">
            <a:spAutoFit/>
          </a:bodyPr>
          <a:lstStyle/>
          <a:p>
            <a:pPr algn="ctr">
              <a:lnSpc>
                <a:spcPts val="5196"/>
              </a:lnSpc>
            </a:pPr>
            <a:r>
              <a:rPr lang="en-US" sz="4949" b="1" dirty="0">
                <a:solidFill>
                  <a:srgbClr val="502F18"/>
                </a:solidFill>
                <a:latin typeface="Kollektif Bold"/>
                <a:ea typeface="Kollektif Bold"/>
                <a:cs typeface="Kollektif Bold"/>
                <a:sym typeface="Kollektif Bold"/>
              </a:rPr>
              <a:t>System </a:t>
            </a:r>
          </a:p>
          <a:p>
            <a:pPr algn="ctr">
              <a:lnSpc>
                <a:spcPts val="5196"/>
              </a:lnSpc>
            </a:pPr>
            <a:r>
              <a:rPr lang="en-US" sz="4949" b="1" dirty="0">
                <a:solidFill>
                  <a:srgbClr val="502F18"/>
                </a:solidFill>
                <a:latin typeface="Kollektif Bold"/>
                <a:ea typeface="Kollektif Bold"/>
                <a:cs typeface="Kollektif Bold"/>
                <a:sym typeface="Kollektif Bold"/>
              </a:rPr>
              <a:t>Methodology</a:t>
            </a:r>
          </a:p>
        </p:txBody>
      </p:sp>
      <p:sp>
        <p:nvSpPr>
          <p:cNvPr id="6" name="TextBox 5">
            <a:extLst>
              <a:ext uri="{FF2B5EF4-FFF2-40B4-BE49-F238E27FC236}">
                <a16:creationId xmlns:a16="http://schemas.microsoft.com/office/drawing/2014/main" id="{79F6F8FC-5FFF-BE39-7653-E37CA0E45C45}"/>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3</a:t>
            </a:r>
            <a:r>
              <a:rPr lang="en-US" sz="1800" dirty="0">
                <a:solidFill>
                  <a:srgbClr val="FFFFFF"/>
                </a:solidFill>
              </a:rPr>
              <a:t>6</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2734" t="-3640" r="-2590" b="-19659"/>
            </a:stretch>
          </a:blipFill>
        </p:spPr>
        <p:txBody>
          <a:bodyPr/>
          <a:lstStyle/>
          <a:p>
            <a:endParaRPr lang="en-US"/>
          </a:p>
        </p:txBody>
      </p:sp>
      <p:sp>
        <p:nvSpPr>
          <p:cNvPr id="3" name="Freeform 3"/>
          <p:cNvSpPr/>
          <p:nvPr/>
        </p:nvSpPr>
        <p:spPr>
          <a:xfrm rot="5400000">
            <a:off x="2498927" y="1951570"/>
            <a:ext cx="3559354" cy="4045146"/>
          </a:xfrm>
          <a:custGeom>
            <a:avLst/>
            <a:gdLst/>
            <a:ahLst/>
            <a:cxnLst/>
            <a:rect l="l" t="t" r="r" b="b"/>
            <a:pathLst>
              <a:path w="3559354" h="4045146">
                <a:moveTo>
                  <a:pt x="0" y="0"/>
                </a:moveTo>
                <a:lnTo>
                  <a:pt x="3559354" y="0"/>
                </a:lnTo>
                <a:lnTo>
                  <a:pt x="3559354" y="4045146"/>
                </a:lnTo>
                <a:lnTo>
                  <a:pt x="0" y="4045146"/>
                </a:lnTo>
                <a:lnTo>
                  <a:pt x="0" y="0"/>
                </a:lnTo>
                <a:close/>
              </a:path>
            </a:pathLst>
          </a:custGeom>
          <a:blipFill>
            <a:blip r:embed="rId3"/>
            <a:stretch>
              <a:fillRect l="-9608" t="-3251" r="-10691" b="-2601"/>
            </a:stretch>
          </a:blipFill>
        </p:spPr>
        <p:txBody>
          <a:bodyPr/>
          <a:lstStyle/>
          <a:p>
            <a:endParaRPr lang="en-US"/>
          </a:p>
        </p:txBody>
      </p:sp>
      <p:sp>
        <p:nvSpPr>
          <p:cNvPr id="4" name="TextBox 4"/>
          <p:cNvSpPr txBox="1"/>
          <p:nvPr/>
        </p:nvSpPr>
        <p:spPr>
          <a:xfrm>
            <a:off x="9145100" y="5961742"/>
            <a:ext cx="3065968" cy="380558"/>
          </a:xfrm>
          <a:prstGeom prst="rect">
            <a:avLst/>
          </a:prstGeom>
        </p:spPr>
        <p:txBody>
          <a:bodyPr lIns="0" tIns="0" rIns="0" bIns="0" rtlCol="0" anchor="t">
            <a:spAutoFit/>
          </a:bodyPr>
          <a:lstStyle/>
          <a:p>
            <a:pPr algn="l">
              <a:lnSpc>
                <a:spcPts val="3073"/>
              </a:lnSpc>
            </a:pPr>
            <a:endParaRPr/>
          </a:p>
        </p:txBody>
      </p:sp>
      <p:sp>
        <p:nvSpPr>
          <p:cNvPr id="5" name="TextBox 5"/>
          <p:cNvSpPr txBox="1"/>
          <p:nvPr/>
        </p:nvSpPr>
        <p:spPr>
          <a:xfrm>
            <a:off x="7773219" y="990600"/>
            <a:ext cx="3210518" cy="1203866"/>
          </a:xfrm>
          <a:prstGeom prst="rect">
            <a:avLst/>
          </a:prstGeom>
        </p:spPr>
        <p:txBody>
          <a:bodyPr lIns="0" tIns="0" rIns="0" bIns="0" rtlCol="0" anchor="t">
            <a:spAutoFit/>
          </a:bodyPr>
          <a:lstStyle/>
          <a:p>
            <a:pPr algn="l">
              <a:lnSpc>
                <a:spcPts val="8079"/>
              </a:lnSpc>
            </a:pPr>
            <a:r>
              <a:rPr lang="en-US" sz="7695" b="1">
                <a:solidFill>
                  <a:srgbClr val="FFFFFF">
                    <a:alpha val="76863"/>
                  </a:srgbClr>
                </a:solidFill>
                <a:latin typeface="Kollektif Bold"/>
                <a:ea typeface="Kollektif Bold"/>
                <a:cs typeface="Kollektif Bold"/>
                <a:sym typeface="Kollektif Bold"/>
              </a:rPr>
              <a:t>TOOLS</a:t>
            </a:r>
          </a:p>
        </p:txBody>
      </p:sp>
      <p:sp>
        <p:nvSpPr>
          <p:cNvPr id="6" name="TextBox 6"/>
          <p:cNvSpPr txBox="1"/>
          <p:nvPr/>
        </p:nvSpPr>
        <p:spPr>
          <a:xfrm>
            <a:off x="3026598" y="3329019"/>
            <a:ext cx="2590560" cy="1166423"/>
          </a:xfrm>
          <a:prstGeom prst="rect">
            <a:avLst/>
          </a:prstGeom>
        </p:spPr>
        <p:txBody>
          <a:bodyPr lIns="0" tIns="0" rIns="0" bIns="0" rtlCol="0" anchor="t">
            <a:spAutoFit/>
          </a:bodyPr>
          <a:lstStyle/>
          <a:p>
            <a:pPr algn="ctr">
              <a:lnSpc>
                <a:spcPts val="4483"/>
              </a:lnSpc>
              <a:spcBef>
                <a:spcPct val="0"/>
              </a:spcBef>
            </a:pPr>
            <a:r>
              <a:rPr lang="en-US" sz="3202" b="1">
                <a:solidFill>
                  <a:srgbClr val="502F18"/>
                </a:solidFill>
                <a:latin typeface="Arial Bold"/>
                <a:ea typeface="Arial Bold"/>
                <a:cs typeface="Arial Bold"/>
                <a:sym typeface="Arial Bold"/>
              </a:rPr>
              <a:t>Visual Studio Code</a:t>
            </a:r>
          </a:p>
        </p:txBody>
      </p:sp>
      <p:sp>
        <p:nvSpPr>
          <p:cNvPr id="7" name="Freeform 7"/>
          <p:cNvSpPr/>
          <p:nvPr/>
        </p:nvSpPr>
        <p:spPr>
          <a:xfrm rot="5400000">
            <a:off x="7365423" y="1951570"/>
            <a:ext cx="3559354" cy="4045146"/>
          </a:xfrm>
          <a:custGeom>
            <a:avLst/>
            <a:gdLst/>
            <a:ahLst/>
            <a:cxnLst/>
            <a:rect l="l" t="t" r="r" b="b"/>
            <a:pathLst>
              <a:path w="3559354" h="4045146">
                <a:moveTo>
                  <a:pt x="0" y="0"/>
                </a:moveTo>
                <a:lnTo>
                  <a:pt x="3559354" y="0"/>
                </a:lnTo>
                <a:lnTo>
                  <a:pt x="3559354" y="4045146"/>
                </a:lnTo>
                <a:lnTo>
                  <a:pt x="0" y="4045146"/>
                </a:lnTo>
                <a:lnTo>
                  <a:pt x="0" y="0"/>
                </a:lnTo>
                <a:close/>
              </a:path>
            </a:pathLst>
          </a:custGeom>
          <a:blipFill>
            <a:blip r:embed="rId3"/>
            <a:stretch>
              <a:fillRect l="-9608" t="-3251" r="-10691" b="-2601"/>
            </a:stretch>
          </a:blipFill>
        </p:spPr>
        <p:txBody>
          <a:bodyPr/>
          <a:lstStyle/>
          <a:p>
            <a:endParaRPr lang="en-US"/>
          </a:p>
        </p:txBody>
      </p:sp>
      <p:sp>
        <p:nvSpPr>
          <p:cNvPr id="8" name="Freeform 8"/>
          <p:cNvSpPr/>
          <p:nvPr/>
        </p:nvSpPr>
        <p:spPr>
          <a:xfrm rot="5400000">
            <a:off x="12229719" y="1951570"/>
            <a:ext cx="3559354" cy="4045146"/>
          </a:xfrm>
          <a:custGeom>
            <a:avLst/>
            <a:gdLst/>
            <a:ahLst/>
            <a:cxnLst/>
            <a:rect l="l" t="t" r="r" b="b"/>
            <a:pathLst>
              <a:path w="3559354" h="4045146">
                <a:moveTo>
                  <a:pt x="0" y="0"/>
                </a:moveTo>
                <a:lnTo>
                  <a:pt x="3559354" y="0"/>
                </a:lnTo>
                <a:lnTo>
                  <a:pt x="3559354" y="4045146"/>
                </a:lnTo>
                <a:lnTo>
                  <a:pt x="0" y="4045146"/>
                </a:lnTo>
                <a:lnTo>
                  <a:pt x="0" y="0"/>
                </a:lnTo>
                <a:close/>
              </a:path>
            </a:pathLst>
          </a:custGeom>
          <a:blipFill>
            <a:blip r:embed="rId3"/>
            <a:stretch>
              <a:fillRect l="-9608" t="-3251" r="-10691" b="-2601"/>
            </a:stretch>
          </a:blipFill>
        </p:spPr>
        <p:txBody>
          <a:bodyPr/>
          <a:lstStyle/>
          <a:p>
            <a:endParaRPr lang="en-US"/>
          </a:p>
        </p:txBody>
      </p:sp>
      <p:sp>
        <p:nvSpPr>
          <p:cNvPr id="9" name="Freeform 9"/>
          <p:cNvSpPr/>
          <p:nvPr/>
        </p:nvSpPr>
        <p:spPr>
          <a:xfrm rot="5400000">
            <a:off x="2542200" y="5909125"/>
            <a:ext cx="3559354" cy="4045146"/>
          </a:xfrm>
          <a:custGeom>
            <a:avLst/>
            <a:gdLst/>
            <a:ahLst/>
            <a:cxnLst/>
            <a:rect l="l" t="t" r="r" b="b"/>
            <a:pathLst>
              <a:path w="3559354" h="4045146">
                <a:moveTo>
                  <a:pt x="0" y="0"/>
                </a:moveTo>
                <a:lnTo>
                  <a:pt x="3559354" y="0"/>
                </a:lnTo>
                <a:lnTo>
                  <a:pt x="3559354" y="4045146"/>
                </a:lnTo>
                <a:lnTo>
                  <a:pt x="0" y="4045146"/>
                </a:lnTo>
                <a:lnTo>
                  <a:pt x="0" y="0"/>
                </a:lnTo>
                <a:close/>
              </a:path>
            </a:pathLst>
          </a:custGeom>
          <a:blipFill>
            <a:blip r:embed="rId3"/>
            <a:stretch>
              <a:fillRect l="-9608" t="-3251" r="-10691" b="-2601"/>
            </a:stretch>
          </a:blipFill>
        </p:spPr>
        <p:txBody>
          <a:bodyPr/>
          <a:lstStyle/>
          <a:p>
            <a:endParaRPr lang="en-US"/>
          </a:p>
        </p:txBody>
      </p:sp>
      <p:sp>
        <p:nvSpPr>
          <p:cNvPr id="10" name="TextBox 10"/>
          <p:cNvSpPr txBox="1"/>
          <p:nvPr/>
        </p:nvSpPr>
        <p:spPr>
          <a:xfrm>
            <a:off x="3026598" y="7567562"/>
            <a:ext cx="2590560" cy="604448"/>
          </a:xfrm>
          <a:prstGeom prst="rect">
            <a:avLst/>
          </a:prstGeom>
        </p:spPr>
        <p:txBody>
          <a:bodyPr lIns="0" tIns="0" rIns="0" bIns="0" rtlCol="0" anchor="t">
            <a:spAutoFit/>
          </a:bodyPr>
          <a:lstStyle/>
          <a:p>
            <a:pPr algn="ctr">
              <a:lnSpc>
                <a:spcPts val="4483"/>
              </a:lnSpc>
              <a:spcBef>
                <a:spcPct val="0"/>
              </a:spcBef>
            </a:pPr>
            <a:r>
              <a:rPr lang="en-US" sz="3202" b="1">
                <a:solidFill>
                  <a:srgbClr val="502F18"/>
                </a:solidFill>
                <a:latin typeface="Arial Bold"/>
                <a:ea typeface="Arial Bold"/>
                <a:cs typeface="Arial Bold"/>
                <a:sym typeface="Arial Bold"/>
              </a:rPr>
              <a:t> Python​</a:t>
            </a:r>
          </a:p>
        </p:txBody>
      </p:sp>
      <p:sp>
        <p:nvSpPr>
          <p:cNvPr id="11" name="Freeform 11"/>
          <p:cNvSpPr/>
          <p:nvPr/>
        </p:nvSpPr>
        <p:spPr>
          <a:xfrm rot="5400000">
            <a:off x="7365423" y="5718846"/>
            <a:ext cx="3559354" cy="4045146"/>
          </a:xfrm>
          <a:custGeom>
            <a:avLst/>
            <a:gdLst/>
            <a:ahLst/>
            <a:cxnLst/>
            <a:rect l="l" t="t" r="r" b="b"/>
            <a:pathLst>
              <a:path w="3559354" h="4045146">
                <a:moveTo>
                  <a:pt x="0" y="0"/>
                </a:moveTo>
                <a:lnTo>
                  <a:pt x="3559354" y="0"/>
                </a:lnTo>
                <a:lnTo>
                  <a:pt x="3559354" y="4045146"/>
                </a:lnTo>
                <a:lnTo>
                  <a:pt x="0" y="4045146"/>
                </a:lnTo>
                <a:lnTo>
                  <a:pt x="0" y="0"/>
                </a:lnTo>
                <a:close/>
              </a:path>
            </a:pathLst>
          </a:custGeom>
          <a:blipFill>
            <a:blip r:embed="rId3"/>
            <a:stretch>
              <a:fillRect l="-9608" t="-3251" r="-10691" b="-2601"/>
            </a:stretch>
          </a:blipFill>
        </p:spPr>
        <p:txBody>
          <a:bodyPr/>
          <a:lstStyle/>
          <a:p>
            <a:endParaRPr lang="en-US"/>
          </a:p>
        </p:txBody>
      </p:sp>
      <p:sp>
        <p:nvSpPr>
          <p:cNvPr id="12" name="Freeform 12"/>
          <p:cNvSpPr/>
          <p:nvPr/>
        </p:nvSpPr>
        <p:spPr>
          <a:xfrm rot="5400000">
            <a:off x="12229719" y="5718846"/>
            <a:ext cx="3559354" cy="4045146"/>
          </a:xfrm>
          <a:custGeom>
            <a:avLst/>
            <a:gdLst/>
            <a:ahLst/>
            <a:cxnLst/>
            <a:rect l="l" t="t" r="r" b="b"/>
            <a:pathLst>
              <a:path w="3559354" h="4045146">
                <a:moveTo>
                  <a:pt x="0" y="0"/>
                </a:moveTo>
                <a:lnTo>
                  <a:pt x="3559354" y="0"/>
                </a:lnTo>
                <a:lnTo>
                  <a:pt x="3559354" y="4045146"/>
                </a:lnTo>
                <a:lnTo>
                  <a:pt x="0" y="4045146"/>
                </a:lnTo>
                <a:lnTo>
                  <a:pt x="0" y="0"/>
                </a:lnTo>
                <a:close/>
              </a:path>
            </a:pathLst>
          </a:custGeom>
          <a:blipFill>
            <a:blip r:embed="rId3"/>
            <a:stretch>
              <a:fillRect l="-9608" t="-3251" r="-10691" b="-2601"/>
            </a:stretch>
          </a:blipFill>
        </p:spPr>
        <p:txBody>
          <a:bodyPr/>
          <a:lstStyle/>
          <a:p>
            <a:endParaRPr lang="en-US"/>
          </a:p>
        </p:txBody>
      </p:sp>
      <p:sp>
        <p:nvSpPr>
          <p:cNvPr id="13" name="TextBox 13"/>
          <p:cNvSpPr txBox="1"/>
          <p:nvPr/>
        </p:nvSpPr>
        <p:spPr>
          <a:xfrm>
            <a:off x="7849820" y="3610006"/>
            <a:ext cx="2590560" cy="604448"/>
          </a:xfrm>
          <a:prstGeom prst="rect">
            <a:avLst/>
          </a:prstGeom>
        </p:spPr>
        <p:txBody>
          <a:bodyPr lIns="0" tIns="0" rIns="0" bIns="0" rtlCol="0" anchor="t">
            <a:spAutoFit/>
          </a:bodyPr>
          <a:lstStyle/>
          <a:p>
            <a:pPr algn="ctr">
              <a:lnSpc>
                <a:spcPts val="4483"/>
              </a:lnSpc>
              <a:spcBef>
                <a:spcPct val="0"/>
              </a:spcBef>
            </a:pPr>
            <a:r>
              <a:rPr lang="en-US" sz="3202" b="1">
                <a:solidFill>
                  <a:srgbClr val="502F18"/>
                </a:solidFill>
                <a:latin typeface="Arial Bold"/>
                <a:ea typeface="Arial Bold"/>
                <a:cs typeface="Arial Bold"/>
                <a:sym typeface="Arial Bold"/>
              </a:rPr>
              <a:t>Flutter</a:t>
            </a:r>
          </a:p>
        </p:txBody>
      </p:sp>
      <p:sp>
        <p:nvSpPr>
          <p:cNvPr id="14" name="TextBox 14"/>
          <p:cNvSpPr txBox="1"/>
          <p:nvPr/>
        </p:nvSpPr>
        <p:spPr>
          <a:xfrm>
            <a:off x="12720248" y="3610006"/>
            <a:ext cx="2590560" cy="604448"/>
          </a:xfrm>
          <a:prstGeom prst="rect">
            <a:avLst/>
          </a:prstGeom>
        </p:spPr>
        <p:txBody>
          <a:bodyPr lIns="0" tIns="0" rIns="0" bIns="0" rtlCol="0" anchor="t">
            <a:spAutoFit/>
          </a:bodyPr>
          <a:lstStyle/>
          <a:p>
            <a:pPr algn="ctr">
              <a:lnSpc>
                <a:spcPts val="4483"/>
              </a:lnSpc>
              <a:spcBef>
                <a:spcPct val="0"/>
              </a:spcBef>
            </a:pPr>
            <a:r>
              <a:rPr lang="en-US" sz="3202" b="1">
                <a:solidFill>
                  <a:srgbClr val="502F18"/>
                </a:solidFill>
                <a:latin typeface="Arial Bold"/>
                <a:ea typeface="Arial Bold"/>
                <a:cs typeface="Arial Bold"/>
                <a:sym typeface="Arial Bold"/>
              </a:rPr>
              <a:t>Colab</a:t>
            </a:r>
          </a:p>
        </p:txBody>
      </p:sp>
      <p:sp>
        <p:nvSpPr>
          <p:cNvPr id="15" name="TextBox 15"/>
          <p:cNvSpPr txBox="1"/>
          <p:nvPr/>
        </p:nvSpPr>
        <p:spPr>
          <a:xfrm>
            <a:off x="7849820" y="7377282"/>
            <a:ext cx="2590560" cy="604448"/>
          </a:xfrm>
          <a:prstGeom prst="rect">
            <a:avLst/>
          </a:prstGeom>
        </p:spPr>
        <p:txBody>
          <a:bodyPr lIns="0" tIns="0" rIns="0" bIns="0" rtlCol="0" anchor="t">
            <a:spAutoFit/>
          </a:bodyPr>
          <a:lstStyle/>
          <a:p>
            <a:pPr algn="ctr">
              <a:lnSpc>
                <a:spcPts val="4483"/>
              </a:lnSpc>
              <a:spcBef>
                <a:spcPct val="0"/>
              </a:spcBef>
            </a:pPr>
            <a:r>
              <a:rPr lang="en-US" sz="3202" b="1">
                <a:solidFill>
                  <a:srgbClr val="502F18"/>
                </a:solidFill>
                <a:latin typeface="Arial Bold"/>
                <a:ea typeface="Arial Bold"/>
                <a:cs typeface="Arial Bold"/>
                <a:sym typeface="Arial Bold"/>
              </a:rPr>
              <a:t>TenserFlow</a:t>
            </a:r>
          </a:p>
        </p:txBody>
      </p:sp>
      <p:sp>
        <p:nvSpPr>
          <p:cNvPr id="16" name="TextBox 16"/>
          <p:cNvSpPr txBox="1"/>
          <p:nvPr/>
        </p:nvSpPr>
        <p:spPr>
          <a:xfrm>
            <a:off x="12720248" y="7377282"/>
            <a:ext cx="2590560" cy="604448"/>
          </a:xfrm>
          <a:prstGeom prst="rect">
            <a:avLst/>
          </a:prstGeom>
        </p:spPr>
        <p:txBody>
          <a:bodyPr lIns="0" tIns="0" rIns="0" bIns="0" rtlCol="0" anchor="t">
            <a:spAutoFit/>
          </a:bodyPr>
          <a:lstStyle/>
          <a:p>
            <a:pPr algn="ctr">
              <a:lnSpc>
                <a:spcPts val="4483"/>
              </a:lnSpc>
              <a:spcBef>
                <a:spcPct val="0"/>
              </a:spcBef>
            </a:pPr>
            <a:r>
              <a:rPr lang="en-US" sz="3202" b="1">
                <a:solidFill>
                  <a:srgbClr val="502F18"/>
                </a:solidFill>
                <a:latin typeface="Arial Bold"/>
                <a:ea typeface="Arial Bold"/>
                <a:cs typeface="Arial Bold"/>
                <a:sym typeface="Arial Bold"/>
              </a:rPr>
              <a:t>FireBase</a:t>
            </a:r>
          </a:p>
        </p:txBody>
      </p:sp>
      <p:sp>
        <p:nvSpPr>
          <p:cNvPr id="17" name="TextBox 16">
            <a:extLst>
              <a:ext uri="{FF2B5EF4-FFF2-40B4-BE49-F238E27FC236}">
                <a16:creationId xmlns:a16="http://schemas.microsoft.com/office/drawing/2014/main" id="{F6E4DE11-7C10-84EB-96DF-5BA4CB97B97F}"/>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3</a:t>
            </a:r>
            <a:r>
              <a:rPr lang="en-US" sz="1800" dirty="0">
                <a:solidFill>
                  <a:srgbClr val="FFFFFF"/>
                </a:solidFill>
              </a:rPr>
              <a:t>7</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3"/>
            <a:stretch>
              <a:fillRect t="-71971"/>
            </a:stretch>
          </a:blipFill>
        </p:spPr>
        <p:txBody>
          <a:bodyPr/>
          <a:lstStyle/>
          <a:p>
            <a:endParaRPr lang="en-US"/>
          </a:p>
        </p:txBody>
      </p:sp>
      <p:sp>
        <p:nvSpPr>
          <p:cNvPr id="4" name="Freeform 4"/>
          <p:cNvSpPr/>
          <p:nvPr/>
        </p:nvSpPr>
        <p:spPr>
          <a:xfrm rot="-5400000">
            <a:off x="7669899" y="896807"/>
            <a:ext cx="2948202" cy="4863013"/>
          </a:xfrm>
          <a:custGeom>
            <a:avLst/>
            <a:gdLst/>
            <a:ahLst/>
            <a:cxnLst/>
            <a:rect l="l" t="t" r="r" b="b"/>
            <a:pathLst>
              <a:path w="2948202" h="4863013">
                <a:moveTo>
                  <a:pt x="0" y="0"/>
                </a:moveTo>
                <a:lnTo>
                  <a:pt x="2948202" y="0"/>
                </a:lnTo>
                <a:lnTo>
                  <a:pt x="2948202" y="4863012"/>
                </a:lnTo>
                <a:lnTo>
                  <a:pt x="0" y="48630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751588" y="2604897"/>
            <a:ext cx="2784823" cy="1427782"/>
          </a:xfrm>
          <a:prstGeom prst="rect">
            <a:avLst/>
          </a:prstGeom>
        </p:spPr>
        <p:txBody>
          <a:bodyPr lIns="0" tIns="0" rIns="0" bIns="0" rtlCol="0" anchor="t">
            <a:spAutoFit/>
          </a:bodyPr>
          <a:lstStyle/>
          <a:p>
            <a:pPr algn="ctr">
              <a:lnSpc>
                <a:spcPts val="5196"/>
              </a:lnSpc>
            </a:pPr>
            <a:r>
              <a:rPr lang="en-US" sz="4949" b="1" dirty="0">
                <a:solidFill>
                  <a:srgbClr val="502F18"/>
                </a:solidFill>
                <a:latin typeface="Kollektif Bold"/>
                <a:ea typeface="Kollektif Bold"/>
                <a:cs typeface="Kollektif Bold"/>
                <a:sym typeface="Kollektif Bold"/>
              </a:rPr>
              <a:t>Proposed Model</a:t>
            </a:r>
          </a:p>
        </p:txBody>
      </p:sp>
      <p:sp>
        <p:nvSpPr>
          <p:cNvPr id="6" name="TextBox 5">
            <a:extLst>
              <a:ext uri="{FF2B5EF4-FFF2-40B4-BE49-F238E27FC236}">
                <a16:creationId xmlns:a16="http://schemas.microsoft.com/office/drawing/2014/main" id="{80C7CDD2-E9EB-B46A-F3A7-C431C1368943}"/>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3</a:t>
            </a:r>
            <a:r>
              <a:rPr lang="en-US" sz="1800" dirty="0">
                <a:solidFill>
                  <a:srgbClr val="FFFFFF"/>
                </a:solidFill>
              </a:rPr>
              <a:t>8</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6000"/>
            </a:blip>
            <a:stretch>
              <a:fillRect t="-3673" r="-853" b="-15694"/>
            </a:stretch>
          </a:blipFill>
        </p:spPr>
        <p:txBody>
          <a:bodyPr/>
          <a:lstStyle/>
          <a:p>
            <a:endParaRPr lang="en-US"/>
          </a:p>
        </p:txBody>
      </p:sp>
      <p:grpSp>
        <p:nvGrpSpPr>
          <p:cNvPr id="3" name="Group 3"/>
          <p:cNvGrpSpPr/>
          <p:nvPr/>
        </p:nvGrpSpPr>
        <p:grpSpPr>
          <a:xfrm>
            <a:off x="13573335" y="6193462"/>
            <a:ext cx="5445295" cy="710607"/>
            <a:chOff x="0" y="0"/>
            <a:chExt cx="7260393" cy="947477"/>
          </a:xfrm>
        </p:grpSpPr>
        <p:sp>
          <p:nvSpPr>
            <p:cNvPr id="4" name="TextBox 4"/>
            <p:cNvSpPr txBox="1"/>
            <p:nvPr/>
          </p:nvSpPr>
          <p:spPr>
            <a:xfrm>
              <a:off x="0" y="0"/>
              <a:ext cx="7260393" cy="427726"/>
            </a:xfrm>
            <a:prstGeom prst="rect">
              <a:avLst/>
            </a:prstGeom>
          </p:spPr>
          <p:txBody>
            <a:bodyPr lIns="0" tIns="0" rIns="0" bIns="0" rtlCol="0" anchor="t">
              <a:spAutoFit/>
            </a:bodyPr>
            <a:lstStyle/>
            <a:p>
              <a:pPr algn="l">
                <a:lnSpc>
                  <a:spcPts val="2590"/>
                </a:lnSpc>
              </a:pPr>
              <a:endParaRPr/>
            </a:p>
          </p:txBody>
        </p:sp>
        <p:sp>
          <p:nvSpPr>
            <p:cNvPr id="5" name="TextBox 5"/>
            <p:cNvSpPr txBox="1"/>
            <p:nvPr/>
          </p:nvSpPr>
          <p:spPr>
            <a:xfrm>
              <a:off x="0" y="471083"/>
              <a:ext cx="7260393" cy="476394"/>
            </a:xfrm>
            <a:prstGeom prst="rect">
              <a:avLst/>
            </a:prstGeom>
          </p:spPr>
          <p:txBody>
            <a:bodyPr lIns="0" tIns="0" rIns="0" bIns="0" rtlCol="0" anchor="t">
              <a:spAutoFit/>
            </a:bodyPr>
            <a:lstStyle/>
            <a:p>
              <a:pPr algn="l">
                <a:lnSpc>
                  <a:spcPts val="2900"/>
                </a:lnSpc>
              </a:pPr>
              <a:endParaRPr/>
            </a:p>
          </p:txBody>
        </p:sp>
      </p:grpSp>
      <p:sp>
        <p:nvSpPr>
          <p:cNvPr id="6" name="TextBox 6"/>
          <p:cNvSpPr txBox="1"/>
          <p:nvPr/>
        </p:nvSpPr>
        <p:spPr>
          <a:xfrm>
            <a:off x="1360050" y="4752284"/>
            <a:ext cx="4918786" cy="350458"/>
          </a:xfrm>
          <a:prstGeom prst="rect">
            <a:avLst/>
          </a:prstGeom>
        </p:spPr>
        <p:txBody>
          <a:bodyPr lIns="0" tIns="0" rIns="0" bIns="0" rtlCol="0" anchor="t">
            <a:spAutoFit/>
          </a:bodyPr>
          <a:lstStyle/>
          <a:p>
            <a:pPr algn="l">
              <a:lnSpc>
                <a:spcPts val="2816"/>
              </a:lnSpc>
            </a:pPr>
            <a:endParaRPr/>
          </a:p>
        </p:txBody>
      </p:sp>
      <p:sp>
        <p:nvSpPr>
          <p:cNvPr id="7" name="TextBox 7"/>
          <p:cNvSpPr txBox="1"/>
          <p:nvPr/>
        </p:nvSpPr>
        <p:spPr>
          <a:xfrm>
            <a:off x="1360050" y="3809412"/>
            <a:ext cx="8380338" cy="2561892"/>
          </a:xfrm>
          <a:prstGeom prst="rect">
            <a:avLst/>
          </a:prstGeom>
        </p:spPr>
        <p:txBody>
          <a:bodyPr lIns="0" tIns="0" rIns="0" bIns="0" rtlCol="0" anchor="t">
            <a:spAutoFit/>
          </a:bodyPr>
          <a:lstStyle/>
          <a:p>
            <a:pPr marL="651473" lvl="1" indent="-325736" algn="l">
              <a:lnSpc>
                <a:spcPts val="4073"/>
              </a:lnSpc>
              <a:buFont typeface="Arial"/>
              <a:buChar char="•"/>
            </a:pPr>
            <a:r>
              <a:rPr lang="en-US" sz="3017" spc="72">
                <a:solidFill>
                  <a:srgbClr val="FFFFFF"/>
                </a:solidFill>
                <a:latin typeface="Antic"/>
                <a:ea typeface="Antic"/>
                <a:cs typeface="Antic"/>
                <a:sym typeface="Antic"/>
              </a:rPr>
              <a:t>Feed raw images into the network.</a:t>
            </a:r>
          </a:p>
          <a:p>
            <a:pPr marL="651473" lvl="1" indent="-325736" algn="l">
              <a:lnSpc>
                <a:spcPts val="4073"/>
              </a:lnSpc>
              <a:buFont typeface="Arial"/>
              <a:buChar char="•"/>
            </a:pPr>
            <a:r>
              <a:rPr lang="en-US" sz="3017" spc="72">
                <a:solidFill>
                  <a:srgbClr val="FFFFFF"/>
                </a:solidFill>
                <a:latin typeface="Antic"/>
                <a:ea typeface="Antic"/>
                <a:cs typeface="Antic"/>
                <a:sym typeface="Antic"/>
              </a:rPr>
              <a:t>Convolutional layers extract spatial features.</a:t>
            </a:r>
          </a:p>
          <a:p>
            <a:pPr marL="651473" lvl="1" indent="-325736" algn="l">
              <a:lnSpc>
                <a:spcPts val="4073"/>
              </a:lnSpc>
              <a:buFont typeface="Arial"/>
              <a:buChar char="•"/>
            </a:pPr>
            <a:r>
              <a:rPr lang="en-US" sz="3017" spc="72">
                <a:solidFill>
                  <a:srgbClr val="FFFFFF"/>
                </a:solidFill>
                <a:latin typeface="Antic"/>
                <a:ea typeface="Antic"/>
                <a:cs typeface="Antic"/>
                <a:sym typeface="Antic"/>
              </a:rPr>
              <a:t>Pooling layers reduce spatial size.</a:t>
            </a:r>
          </a:p>
          <a:p>
            <a:pPr marL="651473" lvl="1" indent="-325736" algn="l">
              <a:lnSpc>
                <a:spcPts val="4073"/>
              </a:lnSpc>
              <a:buFont typeface="Arial"/>
              <a:buChar char="•"/>
            </a:pPr>
            <a:r>
              <a:rPr lang="en-US" sz="3017" spc="72">
                <a:solidFill>
                  <a:srgbClr val="FFFFFF"/>
                </a:solidFill>
                <a:latin typeface="Antic"/>
                <a:ea typeface="Antic"/>
                <a:cs typeface="Antic"/>
                <a:sym typeface="Antic"/>
              </a:rPr>
              <a:t>Fully connected layers make predictions.</a:t>
            </a:r>
          </a:p>
          <a:p>
            <a:pPr marL="651473" lvl="1" indent="-325736" algn="l">
              <a:lnSpc>
                <a:spcPts val="4073"/>
              </a:lnSpc>
              <a:buFont typeface="Arial"/>
              <a:buChar char="•"/>
            </a:pPr>
            <a:r>
              <a:rPr lang="en-US" sz="3017" spc="72">
                <a:solidFill>
                  <a:srgbClr val="FFFFFF"/>
                </a:solidFill>
                <a:latin typeface="Antic"/>
                <a:ea typeface="Antic"/>
                <a:cs typeface="Antic"/>
                <a:sym typeface="Antic"/>
              </a:rPr>
              <a:t>Output layer classifies the image.</a:t>
            </a:r>
          </a:p>
        </p:txBody>
      </p:sp>
      <p:sp>
        <p:nvSpPr>
          <p:cNvPr id="8" name="TextBox 8"/>
          <p:cNvSpPr txBox="1"/>
          <p:nvPr/>
        </p:nvSpPr>
        <p:spPr>
          <a:xfrm>
            <a:off x="1360050" y="3054680"/>
            <a:ext cx="8380338" cy="647065"/>
          </a:xfrm>
          <a:prstGeom prst="rect">
            <a:avLst/>
          </a:prstGeom>
        </p:spPr>
        <p:txBody>
          <a:bodyPr lIns="0" tIns="0" rIns="0" bIns="0" rtlCol="0" anchor="t">
            <a:spAutoFit/>
          </a:bodyPr>
          <a:lstStyle/>
          <a:p>
            <a:pPr algn="ctr">
              <a:lnSpc>
                <a:spcPts val="4759"/>
              </a:lnSpc>
              <a:spcBef>
                <a:spcPct val="0"/>
              </a:spcBef>
            </a:pPr>
            <a:r>
              <a:rPr lang="en-US" sz="3399" b="1">
                <a:solidFill>
                  <a:srgbClr val="FFFFFF"/>
                </a:solidFill>
                <a:latin typeface="Arial Bold"/>
                <a:ea typeface="Arial Bold"/>
                <a:cs typeface="Arial Bold"/>
                <a:sym typeface="Arial Bold"/>
              </a:rPr>
              <a:t>How CNN Works in Image Classification:</a:t>
            </a:r>
          </a:p>
        </p:txBody>
      </p:sp>
      <p:sp>
        <p:nvSpPr>
          <p:cNvPr id="9" name="TextBox 9"/>
          <p:cNvSpPr txBox="1"/>
          <p:nvPr/>
        </p:nvSpPr>
        <p:spPr>
          <a:xfrm>
            <a:off x="1360050" y="7297384"/>
            <a:ext cx="4918786" cy="350458"/>
          </a:xfrm>
          <a:prstGeom prst="rect">
            <a:avLst/>
          </a:prstGeom>
        </p:spPr>
        <p:txBody>
          <a:bodyPr lIns="0" tIns="0" rIns="0" bIns="0" rtlCol="0" anchor="t">
            <a:spAutoFit/>
          </a:bodyPr>
          <a:lstStyle/>
          <a:p>
            <a:pPr algn="l">
              <a:lnSpc>
                <a:spcPts val="2816"/>
              </a:lnSpc>
            </a:pPr>
            <a:endParaRPr/>
          </a:p>
        </p:txBody>
      </p:sp>
      <p:sp>
        <p:nvSpPr>
          <p:cNvPr id="10" name="TextBox 10"/>
          <p:cNvSpPr txBox="1"/>
          <p:nvPr/>
        </p:nvSpPr>
        <p:spPr>
          <a:xfrm>
            <a:off x="1360050" y="6433388"/>
            <a:ext cx="4798457" cy="697137"/>
          </a:xfrm>
          <a:prstGeom prst="rect">
            <a:avLst/>
          </a:prstGeom>
        </p:spPr>
        <p:txBody>
          <a:bodyPr lIns="0" tIns="0" rIns="0" bIns="0" rtlCol="0" anchor="t">
            <a:spAutoFit/>
          </a:bodyPr>
          <a:lstStyle/>
          <a:p>
            <a:pPr algn="ctr">
              <a:lnSpc>
                <a:spcPts val="5150"/>
              </a:lnSpc>
              <a:spcBef>
                <a:spcPct val="0"/>
              </a:spcBef>
            </a:pPr>
            <a:r>
              <a:rPr lang="en-US" sz="3678" b="1">
                <a:solidFill>
                  <a:srgbClr val="D0A933"/>
                </a:solidFill>
                <a:latin typeface="Arial Bold"/>
                <a:ea typeface="Arial Bold"/>
                <a:cs typeface="Arial Bold"/>
                <a:sym typeface="Arial Bold"/>
              </a:rPr>
              <a:t>Model Accuracy: 98%</a:t>
            </a:r>
          </a:p>
        </p:txBody>
      </p:sp>
      <p:sp>
        <p:nvSpPr>
          <p:cNvPr id="12" name="TextBox 12"/>
          <p:cNvSpPr txBox="1"/>
          <p:nvPr/>
        </p:nvSpPr>
        <p:spPr>
          <a:xfrm>
            <a:off x="1028700" y="1797070"/>
            <a:ext cx="9120316" cy="1000435"/>
          </a:xfrm>
          <a:prstGeom prst="rect">
            <a:avLst/>
          </a:prstGeom>
        </p:spPr>
        <p:txBody>
          <a:bodyPr lIns="0" tIns="0" rIns="0" bIns="0" rtlCol="0" anchor="t">
            <a:spAutoFit/>
          </a:bodyPr>
          <a:lstStyle/>
          <a:p>
            <a:pPr algn="ctr">
              <a:lnSpc>
                <a:spcPts val="7207"/>
              </a:lnSpc>
            </a:pPr>
            <a:r>
              <a:rPr lang="en-US" sz="8008" spc="-160">
                <a:solidFill>
                  <a:srgbClr val="D0A933"/>
                </a:solidFill>
                <a:latin typeface="Bogart"/>
                <a:ea typeface="Bogart"/>
                <a:cs typeface="Bogart"/>
                <a:sym typeface="Bogart"/>
              </a:rPr>
              <a:t>PROPOSED MODEL</a:t>
            </a:r>
          </a:p>
        </p:txBody>
      </p:sp>
      <p:sp>
        <p:nvSpPr>
          <p:cNvPr id="13" name="Rectangle: Rounded Corners 12">
            <a:extLst>
              <a:ext uri="{FF2B5EF4-FFF2-40B4-BE49-F238E27FC236}">
                <a16:creationId xmlns:a16="http://schemas.microsoft.com/office/drawing/2014/main" id="{E0E297BF-8775-BF10-5740-D4F62DE28282}"/>
              </a:ext>
            </a:extLst>
          </p:cNvPr>
          <p:cNvSpPr/>
          <p:nvPr/>
        </p:nvSpPr>
        <p:spPr>
          <a:xfrm>
            <a:off x="10439400" y="3238500"/>
            <a:ext cx="7517326" cy="4713550"/>
          </a:xfrm>
          <a:prstGeom prst="roundRect">
            <a:avLst>
              <a:gd name="adj" fmla="val 14727"/>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B6B7F14-981B-1D60-AB69-E9CC403E7911}"/>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3</a:t>
            </a:r>
            <a:r>
              <a:rPr lang="en-US" sz="1800" dirty="0">
                <a:solidFill>
                  <a:srgbClr val="FFFFFF"/>
                </a:solidFill>
              </a:rPr>
              <a:t>9</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1"/>
            <a:ext cx="18288000" cy="10287000"/>
          </a:xfrm>
          <a:custGeom>
            <a:avLst/>
            <a:gdLst/>
            <a:ahLst/>
            <a:cxnLst/>
            <a:rect l="l" t="t" r="r" b="b"/>
            <a:pathLst>
              <a:path w="18721082" h="12392017">
                <a:moveTo>
                  <a:pt x="0" y="0"/>
                </a:moveTo>
                <a:lnTo>
                  <a:pt x="18721082" y="0"/>
                </a:lnTo>
                <a:lnTo>
                  <a:pt x="18721082" y="12392017"/>
                </a:lnTo>
                <a:lnTo>
                  <a:pt x="0" y="12392017"/>
                </a:lnTo>
                <a:lnTo>
                  <a:pt x="0" y="0"/>
                </a:lnTo>
                <a:close/>
              </a:path>
            </a:pathLst>
          </a:custGeom>
          <a:blipFill>
            <a:blip r:embed="rId3">
              <a:alphaModFix amt="20999"/>
            </a:blip>
            <a:stretch>
              <a:fillRect l="-2368" t="-20405" b="-61334"/>
            </a:stretch>
          </a:blipFill>
        </p:spPr>
        <p:txBody>
          <a:bodyPr/>
          <a:lstStyle/>
          <a:p>
            <a:endParaRPr lang="en-US"/>
          </a:p>
        </p:txBody>
      </p:sp>
      <p:sp>
        <p:nvSpPr>
          <p:cNvPr id="3" name="Freeform 3"/>
          <p:cNvSpPr/>
          <p:nvPr/>
        </p:nvSpPr>
        <p:spPr>
          <a:xfrm rot="-5400000">
            <a:off x="1333045" y="1237893"/>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4"/>
            <a:stretch>
              <a:fillRect/>
            </a:stretch>
          </a:blipFill>
        </p:spPr>
        <p:txBody>
          <a:bodyPr/>
          <a:lstStyle/>
          <a:p>
            <a:endParaRPr lang="en-US"/>
          </a:p>
        </p:txBody>
      </p:sp>
      <p:sp>
        <p:nvSpPr>
          <p:cNvPr id="4" name="Freeform 4"/>
          <p:cNvSpPr/>
          <p:nvPr/>
        </p:nvSpPr>
        <p:spPr>
          <a:xfrm rot="-5400000">
            <a:off x="7453358" y="1237893"/>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4"/>
            <a:stretch>
              <a:fillRect/>
            </a:stretch>
          </a:blipFill>
        </p:spPr>
        <p:txBody>
          <a:bodyPr/>
          <a:lstStyle/>
          <a:p>
            <a:endParaRPr lang="en-US"/>
          </a:p>
        </p:txBody>
      </p:sp>
      <p:sp>
        <p:nvSpPr>
          <p:cNvPr id="5" name="Freeform 5"/>
          <p:cNvSpPr/>
          <p:nvPr/>
        </p:nvSpPr>
        <p:spPr>
          <a:xfrm rot="-5400000">
            <a:off x="13573671" y="1237893"/>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4"/>
            <a:stretch>
              <a:fillRect/>
            </a:stretch>
          </a:blipFill>
        </p:spPr>
        <p:txBody>
          <a:bodyPr/>
          <a:lstStyle/>
          <a:p>
            <a:endParaRPr lang="en-US"/>
          </a:p>
        </p:txBody>
      </p:sp>
      <p:sp>
        <p:nvSpPr>
          <p:cNvPr id="6" name="Freeform 6"/>
          <p:cNvSpPr/>
          <p:nvPr/>
        </p:nvSpPr>
        <p:spPr>
          <a:xfrm rot="-5400000">
            <a:off x="1475920" y="5352693"/>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4"/>
            <a:stretch>
              <a:fillRect/>
            </a:stretch>
          </a:blipFill>
        </p:spPr>
        <p:txBody>
          <a:bodyPr/>
          <a:lstStyle/>
          <a:p>
            <a:endParaRPr lang="en-US"/>
          </a:p>
        </p:txBody>
      </p:sp>
      <p:sp>
        <p:nvSpPr>
          <p:cNvPr id="7" name="Freeform 7"/>
          <p:cNvSpPr/>
          <p:nvPr/>
        </p:nvSpPr>
        <p:spPr>
          <a:xfrm rot="-5400000">
            <a:off x="7453358" y="5352693"/>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4"/>
            <a:stretch>
              <a:fillRect/>
            </a:stretch>
          </a:blipFill>
        </p:spPr>
        <p:txBody>
          <a:bodyPr/>
          <a:lstStyle/>
          <a:p>
            <a:endParaRPr lang="en-US"/>
          </a:p>
        </p:txBody>
      </p:sp>
      <p:sp>
        <p:nvSpPr>
          <p:cNvPr id="8" name="Freeform 8"/>
          <p:cNvSpPr/>
          <p:nvPr/>
        </p:nvSpPr>
        <p:spPr>
          <a:xfrm rot="-5400000">
            <a:off x="13430796" y="5352693"/>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4"/>
            <a:stretch>
              <a:fillRect/>
            </a:stretch>
          </a:blipFill>
        </p:spPr>
        <p:txBody>
          <a:bodyPr/>
          <a:lstStyle/>
          <a:p>
            <a:endParaRPr lang="en-US"/>
          </a:p>
        </p:txBody>
      </p:sp>
      <p:sp>
        <p:nvSpPr>
          <p:cNvPr id="9" name="Freeform 9"/>
          <p:cNvSpPr/>
          <p:nvPr/>
        </p:nvSpPr>
        <p:spPr>
          <a:xfrm rot="-5400000">
            <a:off x="7929403" y="-745622"/>
            <a:ext cx="1996113" cy="3548645"/>
          </a:xfrm>
          <a:custGeom>
            <a:avLst/>
            <a:gdLst/>
            <a:ahLst/>
            <a:cxnLst/>
            <a:rect l="l" t="t" r="r" b="b"/>
            <a:pathLst>
              <a:path w="1996113" h="3548645">
                <a:moveTo>
                  <a:pt x="0" y="0"/>
                </a:moveTo>
                <a:lnTo>
                  <a:pt x="1996112" y="0"/>
                </a:lnTo>
                <a:lnTo>
                  <a:pt x="1996112" y="3548644"/>
                </a:lnTo>
                <a:lnTo>
                  <a:pt x="0" y="3548644"/>
                </a:lnTo>
                <a:lnTo>
                  <a:pt x="0" y="0"/>
                </a:lnTo>
                <a:close/>
              </a:path>
            </a:pathLst>
          </a:custGeom>
          <a:blipFill>
            <a:blip r:embed="rId5"/>
            <a:stretch>
              <a:fillRect/>
            </a:stretch>
          </a:blipFill>
        </p:spPr>
        <p:txBody>
          <a:bodyPr/>
          <a:lstStyle/>
          <a:p>
            <a:endParaRPr lang="en-US"/>
          </a:p>
        </p:txBody>
      </p:sp>
      <p:grpSp>
        <p:nvGrpSpPr>
          <p:cNvPr id="10" name="Group 10"/>
          <p:cNvGrpSpPr/>
          <p:nvPr/>
        </p:nvGrpSpPr>
        <p:grpSpPr>
          <a:xfrm>
            <a:off x="7433437" y="262366"/>
            <a:ext cx="2988045" cy="1076004"/>
            <a:chOff x="0" y="0"/>
            <a:chExt cx="3984060" cy="1434672"/>
          </a:xfrm>
        </p:grpSpPr>
        <p:sp>
          <p:nvSpPr>
            <p:cNvPr id="11" name="TextBox 11"/>
            <p:cNvSpPr txBox="1"/>
            <p:nvPr/>
          </p:nvSpPr>
          <p:spPr>
            <a:xfrm>
              <a:off x="0" y="19050"/>
              <a:ext cx="3984060" cy="444763"/>
            </a:xfrm>
            <a:prstGeom prst="rect">
              <a:avLst/>
            </a:prstGeom>
          </p:spPr>
          <p:txBody>
            <a:bodyPr lIns="0" tIns="0" rIns="0" bIns="0" rtlCol="0" anchor="t">
              <a:spAutoFit/>
            </a:bodyPr>
            <a:lstStyle/>
            <a:p>
              <a:pPr algn="ctr">
                <a:lnSpc>
                  <a:spcPts val="2436"/>
                </a:lnSpc>
              </a:pPr>
              <a:endParaRPr/>
            </a:p>
          </p:txBody>
        </p:sp>
        <p:sp>
          <p:nvSpPr>
            <p:cNvPr id="12" name="TextBox 12"/>
            <p:cNvSpPr txBox="1"/>
            <p:nvPr/>
          </p:nvSpPr>
          <p:spPr>
            <a:xfrm>
              <a:off x="0" y="446606"/>
              <a:ext cx="3984060" cy="988066"/>
            </a:xfrm>
            <a:prstGeom prst="rect">
              <a:avLst/>
            </a:prstGeom>
          </p:spPr>
          <p:txBody>
            <a:bodyPr lIns="0" tIns="0" rIns="0" bIns="0" rtlCol="0" anchor="t">
              <a:spAutoFit/>
            </a:bodyPr>
            <a:lstStyle/>
            <a:p>
              <a:pPr algn="ctr">
                <a:lnSpc>
                  <a:spcPts val="4905"/>
                </a:lnSpc>
              </a:pPr>
              <a:r>
                <a:rPr lang="en-US" sz="5450" spc="-190">
                  <a:solidFill>
                    <a:srgbClr val="000000"/>
                  </a:solidFill>
                  <a:latin typeface="Chromium One"/>
                  <a:ea typeface="Chromium One"/>
                  <a:cs typeface="Chromium One"/>
                  <a:sym typeface="Chromium One"/>
                </a:rPr>
                <a:t>outlines</a:t>
              </a:r>
            </a:p>
          </p:txBody>
        </p:sp>
      </p:grpSp>
      <p:sp>
        <p:nvSpPr>
          <p:cNvPr id="13" name="TextBox 13"/>
          <p:cNvSpPr txBox="1"/>
          <p:nvPr/>
        </p:nvSpPr>
        <p:spPr>
          <a:xfrm>
            <a:off x="1028700" y="3152519"/>
            <a:ext cx="3727197" cy="809953"/>
          </a:xfrm>
          <a:prstGeom prst="rect">
            <a:avLst/>
          </a:prstGeom>
        </p:spPr>
        <p:txBody>
          <a:bodyPr lIns="0" tIns="0" rIns="0" bIns="0" rtlCol="0" anchor="t">
            <a:spAutoFit/>
          </a:bodyPr>
          <a:lstStyle/>
          <a:p>
            <a:pPr algn="l">
              <a:lnSpc>
                <a:spcPts val="5406"/>
              </a:lnSpc>
            </a:pPr>
            <a:r>
              <a:rPr lang="en-US" sz="5149" b="1">
                <a:solidFill>
                  <a:srgbClr val="502F18"/>
                </a:solidFill>
                <a:latin typeface="Kollektif Bold"/>
                <a:ea typeface="Kollektif Bold"/>
                <a:cs typeface="Kollektif Bold"/>
                <a:sym typeface="Kollektif Bold"/>
              </a:rPr>
              <a:t>introduction</a:t>
            </a:r>
          </a:p>
        </p:txBody>
      </p:sp>
      <p:sp>
        <p:nvSpPr>
          <p:cNvPr id="14" name="TextBox 14"/>
          <p:cNvSpPr txBox="1"/>
          <p:nvPr/>
        </p:nvSpPr>
        <p:spPr>
          <a:xfrm>
            <a:off x="7358670" y="2822258"/>
            <a:ext cx="3548645" cy="1479999"/>
          </a:xfrm>
          <a:prstGeom prst="rect">
            <a:avLst/>
          </a:prstGeom>
        </p:spPr>
        <p:txBody>
          <a:bodyPr lIns="0" tIns="0" rIns="0" bIns="0" rtlCol="0" anchor="t">
            <a:spAutoFit/>
          </a:bodyPr>
          <a:lstStyle/>
          <a:p>
            <a:pPr algn="l">
              <a:lnSpc>
                <a:spcPts val="5339"/>
              </a:lnSpc>
            </a:pPr>
            <a:r>
              <a:rPr lang="en-US" sz="5085" b="1" i="1">
                <a:solidFill>
                  <a:srgbClr val="502F18"/>
                </a:solidFill>
                <a:latin typeface="Kollektif Bold Italics"/>
                <a:ea typeface="Kollektif Bold Italics"/>
                <a:cs typeface="Kollektif Bold Italics"/>
                <a:sym typeface="Kollektif Bold Italics"/>
              </a:rPr>
              <a:t>Problem </a:t>
            </a:r>
          </a:p>
          <a:p>
            <a:pPr algn="l">
              <a:lnSpc>
                <a:spcPts val="5339"/>
              </a:lnSpc>
            </a:pPr>
            <a:r>
              <a:rPr lang="en-US" sz="5085" b="1" i="1">
                <a:solidFill>
                  <a:srgbClr val="502F18"/>
                </a:solidFill>
                <a:latin typeface="Kollektif Bold Italics"/>
                <a:ea typeface="Kollektif Bold Italics"/>
                <a:cs typeface="Kollektif Bold Italics"/>
                <a:sym typeface="Kollektif Bold Italics"/>
              </a:rPr>
              <a:t>Statement</a:t>
            </a:r>
          </a:p>
        </p:txBody>
      </p:sp>
      <p:sp>
        <p:nvSpPr>
          <p:cNvPr id="15" name="TextBox 15"/>
          <p:cNvSpPr txBox="1"/>
          <p:nvPr/>
        </p:nvSpPr>
        <p:spPr>
          <a:xfrm>
            <a:off x="13892100" y="2896453"/>
            <a:ext cx="2488326" cy="1507792"/>
          </a:xfrm>
          <a:prstGeom prst="rect">
            <a:avLst/>
          </a:prstGeom>
        </p:spPr>
        <p:txBody>
          <a:bodyPr lIns="0" tIns="0" rIns="0" bIns="0" rtlCol="0" anchor="t">
            <a:spAutoFit/>
          </a:bodyPr>
          <a:lstStyle/>
          <a:p>
            <a:pPr algn="just">
              <a:lnSpc>
                <a:spcPts val="5406"/>
              </a:lnSpc>
            </a:pPr>
            <a:r>
              <a:rPr lang="en-US" sz="5149" b="1" dirty="0">
                <a:solidFill>
                  <a:srgbClr val="502F18"/>
                </a:solidFill>
                <a:latin typeface="Kollektif Bold"/>
                <a:ea typeface="Kollektif Bold"/>
                <a:cs typeface="Kollektif Bold"/>
                <a:sym typeface="Kollektif Bold"/>
              </a:rPr>
              <a:t>Related </a:t>
            </a:r>
          </a:p>
          <a:p>
            <a:pPr algn="just">
              <a:lnSpc>
                <a:spcPts val="5406"/>
              </a:lnSpc>
            </a:pPr>
            <a:r>
              <a:rPr lang="en-US" sz="5149" b="1" dirty="0">
                <a:solidFill>
                  <a:srgbClr val="502F18"/>
                </a:solidFill>
                <a:latin typeface="Kollektif Bold"/>
                <a:ea typeface="Kollektif Bold"/>
                <a:cs typeface="Kollektif Bold"/>
                <a:sym typeface="Kollektif Bold"/>
              </a:rPr>
              <a:t>Work</a:t>
            </a:r>
          </a:p>
        </p:txBody>
      </p:sp>
      <p:sp>
        <p:nvSpPr>
          <p:cNvPr id="16" name="TextBox 16"/>
          <p:cNvSpPr txBox="1"/>
          <p:nvPr/>
        </p:nvSpPr>
        <p:spPr>
          <a:xfrm>
            <a:off x="1335864" y="6745453"/>
            <a:ext cx="3228314" cy="2077492"/>
          </a:xfrm>
          <a:prstGeom prst="rect">
            <a:avLst/>
          </a:prstGeom>
        </p:spPr>
        <p:txBody>
          <a:bodyPr wrap="square" lIns="0" tIns="0" rIns="0" bIns="0" rtlCol="0" anchor="t">
            <a:spAutoFit/>
          </a:bodyPr>
          <a:lstStyle/>
          <a:p>
            <a:pPr>
              <a:lnSpc>
                <a:spcPts val="5406"/>
              </a:lnSpc>
            </a:pPr>
            <a:r>
              <a:rPr lang="en-US" sz="5149" b="1" dirty="0">
                <a:solidFill>
                  <a:srgbClr val="502F18"/>
                </a:solidFill>
                <a:latin typeface="Kollektif Bold"/>
                <a:ea typeface="Kollektif Bold"/>
                <a:cs typeface="Kollektif Bold"/>
                <a:sym typeface="Kollektif Bold"/>
              </a:rPr>
              <a:t>Objective</a:t>
            </a:r>
          </a:p>
          <a:p>
            <a:pPr>
              <a:lnSpc>
                <a:spcPts val="5406"/>
              </a:lnSpc>
            </a:pPr>
            <a:r>
              <a:rPr lang="en-US" sz="5149" b="1" dirty="0">
                <a:solidFill>
                  <a:srgbClr val="502F18"/>
                </a:solidFill>
                <a:latin typeface="Kollektif Bold"/>
                <a:ea typeface="Kollektif Bold"/>
                <a:cs typeface="Kollektif Bold"/>
                <a:sym typeface="Kollektif Bold"/>
              </a:rPr>
              <a:t>       &amp;</a:t>
            </a:r>
          </a:p>
          <a:p>
            <a:pPr>
              <a:lnSpc>
                <a:spcPts val="5406"/>
              </a:lnSpc>
            </a:pPr>
            <a:r>
              <a:rPr lang="en-US" sz="5149" b="1" dirty="0">
                <a:solidFill>
                  <a:srgbClr val="502F18"/>
                </a:solidFill>
                <a:latin typeface="Kollektif Bold"/>
                <a:ea typeface="Kollektif Bold"/>
                <a:cs typeface="Kollektif Bold"/>
                <a:sym typeface="Kollektif Bold"/>
              </a:rPr>
              <a:t>Approach</a:t>
            </a:r>
          </a:p>
        </p:txBody>
      </p:sp>
      <p:sp>
        <p:nvSpPr>
          <p:cNvPr id="17" name="TextBox 17"/>
          <p:cNvSpPr txBox="1"/>
          <p:nvPr/>
        </p:nvSpPr>
        <p:spPr>
          <a:xfrm>
            <a:off x="7577594" y="7437950"/>
            <a:ext cx="2699730" cy="692497"/>
          </a:xfrm>
          <a:prstGeom prst="rect">
            <a:avLst/>
          </a:prstGeom>
        </p:spPr>
        <p:txBody>
          <a:bodyPr wrap="square" lIns="0" tIns="0" rIns="0" bIns="0" rtlCol="0" anchor="t">
            <a:spAutoFit/>
          </a:bodyPr>
          <a:lstStyle/>
          <a:p>
            <a:pPr>
              <a:lnSpc>
                <a:spcPts val="5406"/>
              </a:lnSpc>
            </a:pPr>
            <a:r>
              <a:rPr lang="en-US" sz="5149" b="1" dirty="0">
                <a:solidFill>
                  <a:srgbClr val="502F18"/>
                </a:solidFill>
                <a:latin typeface="Kollektif Bold"/>
                <a:ea typeface="Kollektif Bold"/>
                <a:cs typeface="Kollektif Bold"/>
                <a:sym typeface="Kollektif Bold"/>
              </a:rPr>
              <a:t>Features</a:t>
            </a:r>
          </a:p>
        </p:txBody>
      </p:sp>
      <p:sp>
        <p:nvSpPr>
          <p:cNvPr id="18" name="TextBox 18"/>
          <p:cNvSpPr txBox="1"/>
          <p:nvPr/>
        </p:nvSpPr>
        <p:spPr>
          <a:xfrm>
            <a:off x="13715118" y="7023292"/>
            <a:ext cx="2665308" cy="1483714"/>
          </a:xfrm>
          <a:prstGeom prst="rect">
            <a:avLst/>
          </a:prstGeom>
        </p:spPr>
        <p:txBody>
          <a:bodyPr lIns="0" tIns="0" rIns="0" bIns="0" rtlCol="0" anchor="t">
            <a:spAutoFit/>
          </a:bodyPr>
          <a:lstStyle/>
          <a:p>
            <a:pPr algn="l">
              <a:lnSpc>
                <a:spcPts val="5406"/>
              </a:lnSpc>
            </a:pPr>
            <a:r>
              <a:rPr lang="en-US" sz="5149" b="1">
                <a:solidFill>
                  <a:srgbClr val="502F18"/>
                </a:solidFill>
                <a:latin typeface="Kollektif Bold"/>
                <a:ea typeface="Kollektif Bold"/>
                <a:cs typeface="Kollektif Bold"/>
                <a:sym typeface="Kollektif Bold"/>
              </a:rPr>
              <a:t>System</a:t>
            </a:r>
          </a:p>
          <a:p>
            <a:pPr algn="l">
              <a:lnSpc>
                <a:spcPts val="5406"/>
              </a:lnSpc>
            </a:pPr>
            <a:r>
              <a:rPr lang="en-US" sz="5149" b="1">
                <a:solidFill>
                  <a:srgbClr val="502F18"/>
                </a:solidFill>
                <a:latin typeface="Kollektif Bold"/>
                <a:ea typeface="Kollektif Bold"/>
                <a:cs typeface="Kollektif Bold"/>
                <a:sym typeface="Kollektif Bold"/>
              </a:rPr>
              <a:t>Diagram</a:t>
            </a:r>
          </a:p>
        </p:txBody>
      </p:sp>
      <p:sp>
        <p:nvSpPr>
          <p:cNvPr id="19" name="TextBox 18">
            <a:extLst>
              <a:ext uri="{FF2B5EF4-FFF2-40B4-BE49-F238E27FC236}">
                <a16:creationId xmlns:a16="http://schemas.microsoft.com/office/drawing/2014/main" id="{734F4560-ABB6-C7B5-FAF5-271BE985B3CE}"/>
              </a:ext>
            </a:extLst>
          </p:cNvPr>
          <p:cNvSpPr txBox="1"/>
          <p:nvPr/>
        </p:nvSpPr>
        <p:spPr>
          <a:xfrm>
            <a:off x="17373600" y="9738360"/>
            <a:ext cx="914400" cy="457200"/>
          </a:xfrm>
          <a:prstGeom prst="rect">
            <a:avLst/>
          </a:prstGeom>
          <a:noFill/>
        </p:spPr>
        <p:txBody>
          <a:bodyPr wrap="none">
            <a:spAutoFit/>
          </a:bodyPr>
          <a:lstStyle/>
          <a:p>
            <a:r>
              <a:rPr sz="1800">
                <a:solidFill>
                  <a:srgbClr val="FFFFFF"/>
                </a:solidFill>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6000"/>
            </a:blip>
            <a:stretch>
              <a:fillRect t="-3673" r="-853" b="-15694"/>
            </a:stretch>
          </a:blipFill>
        </p:spPr>
        <p:txBody>
          <a:bodyPr/>
          <a:lstStyle/>
          <a:p>
            <a:endParaRPr lang="en-US"/>
          </a:p>
        </p:txBody>
      </p:sp>
      <p:sp>
        <p:nvSpPr>
          <p:cNvPr id="3" name="TextBox 3"/>
          <p:cNvSpPr txBox="1"/>
          <p:nvPr/>
        </p:nvSpPr>
        <p:spPr>
          <a:xfrm>
            <a:off x="1360050" y="4752284"/>
            <a:ext cx="4918786" cy="350458"/>
          </a:xfrm>
          <a:prstGeom prst="rect">
            <a:avLst/>
          </a:prstGeom>
        </p:spPr>
        <p:txBody>
          <a:bodyPr lIns="0" tIns="0" rIns="0" bIns="0" rtlCol="0" anchor="t">
            <a:spAutoFit/>
          </a:bodyPr>
          <a:lstStyle/>
          <a:p>
            <a:pPr algn="l">
              <a:lnSpc>
                <a:spcPts val="2816"/>
              </a:lnSpc>
            </a:pPr>
            <a:endParaRPr/>
          </a:p>
        </p:txBody>
      </p:sp>
      <p:sp>
        <p:nvSpPr>
          <p:cNvPr id="4" name="TextBox 4"/>
          <p:cNvSpPr txBox="1"/>
          <p:nvPr/>
        </p:nvSpPr>
        <p:spPr>
          <a:xfrm>
            <a:off x="1360050" y="3809412"/>
            <a:ext cx="8380338" cy="3590592"/>
          </a:xfrm>
          <a:prstGeom prst="rect">
            <a:avLst/>
          </a:prstGeom>
        </p:spPr>
        <p:txBody>
          <a:bodyPr lIns="0" tIns="0" rIns="0" bIns="0" rtlCol="0" anchor="t">
            <a:spAutoFit/>
          </a:bodyPr>
          <a:lstStyle/>
          <a:p>
            <a:pPr marL="651473" lvl="1" indent="-325736" algn="l">
              <a:lnSpc>
                <a:spcPts val="4073"/>
              </a:lnSpc>
              <a:buFont typeface="Arial"/>
              <a:buChar char="•"/>
            </a:pPr>
            <a:r>
              <a:rPr lang="en-US" sz="3017" spc="72">
                <a:solidFill>
                  <a:srgbClr val="FFFFFF"/>
                </a:solidFill>
                <a:latin typeface="Antic"/>
                <a:ea typeface="Antic"/>
                <a:cs typeface="Antic"/>
                <a:sym typeface="Antic"/>
              </a:rPr>
              <a:t>Convert images into feature vectors.</a:t>
            </a:r>
          </a:p>
          <a:p>
            <a:pPr marL="651473" lvl="1" indent="-325736" algn="l">
              <a:lnSpc>
                <a:spcPts val="4073"/>
              </a:lnSpc>
              <a:buFont typeface="Arial"/>
              <a:buChar char="•"/>
            </a:pPr>
            <a:r>
              <a:rPr lang="en-US" sz="3017" spc="72">
                <a:solidFill>
                  <a:srgbClr val="FFFFFF"/>
                </a:solidFill>
                <a:latin typeface="Antic"/>
                <a:ea typeface="Antic"/>
                <a:cs typeface="Antic"/>
                <a:sym typeface="Antic"/>
              </a:rPr>
              <a:t>Choose k (number of neighbors).</a:t>
            </a:r>
          </a:p>
          <a:p>
            <a:pPr marL="651473" lvl="1" indent="-325736" algn="l">
              <a:lnSpc>
                <a:spcPts val="4073"/>
              </a:lnSpc>
              <a:buFont typeface="Arial"/>
              <a:buChar char="•"/>
            </a:pPr>
            <a:r>
              <a:rPr lang="en-US" sz="3017" spc="72">
                <a:solidFill>
                  <a:srgbClr val="FFFFFF"/>
                </a:solidFill>
                <a:latin typeface="Antic"/>
                <a:ea typeface="Antic"/>
                <a:cs typeface="Antic"/>
                <a:sym typeface="Antic"/>
              </a:rPr>
              <a:t>Measure distance (e.g., Euclidean) to all training images.</a:t>
            </a:r>
          </a:p>
          <a:p>
            <a:pPr marL="651473" lvl="1" indent="-325736" algn="l">
              <a:lnSpc>
                <a:spcPts val="4073"/>
              </a:lnSpc>
              <a:buFont typeface="Arial"/>
              <a:buChar char="•"/>
            </a:pPr>
            <a:r>
              <a:rPr lang="en-US" sz="3017" spc="72">
                <a:solidFill>
                  <a:srgbClr val="FFFFFF"/>
                </a:solidFill>
                <a:latin typeface="Antic"/>
                <a:ea typeface="Antic"/>
                <a:cs typeface="Antic"/>
                <a:sym typeface="Antic"/>
              </a:rPr>
              <a:t>Identify k closest images.</a:t>
            </a:r>
          </a:p>
          <a:p>
            <a:pPr marL="651473" lvl="1" indent="-325736" algn="l">
              <a:lnSpc>
                <a:spcPts val="4073"/>
              </a:lnSpc>
              <a:buFont typeface="Arial"/>
              <a:buChar char="•"/>
            </a:pPr>
            <a:r>
              <a:rPr lang="en-US" sz="3017" spc="72">
                <a:solidFill>
                  <a:srgbClr val="FFFFFF"/>
                </a:solidFill>
                <a:latin typeface="Antic"/>
                <a:ea typeface="Antic"/>
                <a:cs typeface="Antic"/>
                <a:sym typeface="Antic"/>
              </a:rPr>
              <a:t>Assign the most frequent label among neighbors.</a:t>
            </a:r>
          </a:p>
        </p:txBody>
      </p:sp>
      <p:sp>
        <p:nvSpPr>
          <p:cNvPr id="5" name="TextBox 5"/>
          <p:cNvSpPr txBox="1"/>
          <p:nvPr/>
        </p:nvSpPr>
        <p:spPr>
          <a:xfrm>
            <a:off x="1360050" y="3054680"/>
            <a:ext cx="8380338" cy="647065"/>
          </a:xfrm>
          <a:prstGeom prst="rect">
            <a:avLst/>
          </a:prstGeom>
        </p:spPr>
        <p:txBody>
          <a:bodyPr lIns="0" tIns="0" rIns="0" bIns="0" rtlCol="0" anchor="t">
            <a:spAutoFit/>
          </a:bodyPr>
          <a:lstStyle/>
          <a:p>
            <a:pPr algn="ctr">
              <a:lnSpc>
                <a:spcPts val="4759"/>
              </a:lnSpc>
              <a:spcBef>
                <a:spcPct val="0"/>
              </a:spcBef>
            </a:pPr>
            <a:r>
              <a:rPr lang="en-US" sz="3399" b="1">
                <a:solidFill>
                  <a:srgbClr val="FFFFFF"/>
                </a:solidFill>
                <a:latin typeface="Arial Bold"/>
                <a:ea typeface="Arial Bold"/>
                <a:cs typeface="Arial Bold"/>
                <a:sym typeface="Arial Bold"/>
              </a:rPr>
              <a:t>How KNN Works in Image Classification:</a:t>
            </a:r>
          </a:p>
        </p:txBody>
      </p:sp>
      <p:sp>
        <p:nvSpPr>
          <p:cNvPr id="6" name="TextBox 6"/>
          <p:cNvSpPr txBox="1"/>
          <p:nvPr/>
        </p:nvSpPr>
        <p:spPr>
          <a:xfrm>
            <a:off x="1360050" y="7297384"/>
            <a:ext cx="4918786" cy="350458"/>
          </a:xfrm>
          <a:prstGeom prst="rect">
            <a:avLst/>
          </a:prstGeom>
        </p:spPr>
        <p:txBody>
          <a:bodyPr lIns="0" tIns="0" rIns="0" bIns="0" rtlCol="0" anchor="t">
            <a:spAutoFit/>
          </a:bodyPr>
          <a:lstStyle/>
          <a:p>
            <a:pPr algn="l">
              <a:lnSpc>
                <a:spcPts val="2816"/>
              </a:lnSpc>
            </a:pPr>
            <a:endParaRPr/>
          </a:p>
        </p:txBody>
      </p:sp>
      <p:sp>
        <p:nvSpPr>
          <p:cNvPr id="7" name="TextBox 7"/>
          <p:cNvSpPr txBox="1"/>
          <p:nvPr/>
        </p:nvSpPr>
        <p:spPr>
          <a:xfrm>
            <a:off x="1360050" y="7504967"/>
            <a:ext cx="4798457" cy="697137"/>
          </a:xfrm>
          <a:prstGeom prst="rect">
            <a:avLst/>
          </a:prstGeom>
        </p:spPr>
        <p:txBody>
          <a:bodyPr lIns="0" tIns="0" rIns="0" bIns="0" rtlCol="0" anchor="t">
            <a:spAutoFit/>
          </a:bodyPr>
          <a:lstStyle/>
          <a:p>
            <a:pPr algn="ctr">
              <a:lnSpc>
                <a:spcPts val="5150"/>
              </a:lnSpc>
              <a:spcBef>
                <a:spcPct val="0"/>
              </a:spcBef>
            </a:pPr>
            <a:r>
              <a:rPr lang="en-US" sz="3678" b="1">
                <a:solidFill>
                  <a:srgbClr val="D0A933"/>
                </a:solidFill>
                <a:latin typeface="Arial Bold"/>
                <a:ea typeface="Arial Bold"/>
                <a:cs typeface="Arial Bold"/>
                <a:sym typeface="Arial Bold"/>
              </a:rPr>
              <a:t>Model Accuracy: 52%</a:t>
            </a:r>
          </a:p>
        </p:txBody>
      </p:sp>
      <p:sp>
        <p:nvSpPr>
          <p:cNvPr id="9" name="TextBox 9"/>
          <p:cNvSpPr txBox="1"/>
          <p:nvPr/>
        </p:nvSpPr>
        <p:spPr>
          <a:xfrm>
            <a:off x="1028700" y="1797070"/>
            <a:ext cx="9120316" cy="1000435"/>
          </a:xfrm>
          <a:prstGeom prst="rect">
            <a:avLst/>
          </a:prstGeom>
        </p:spPr>
        <p:txBody>
          <a:bodyPr lIns="0" tIns="0" rIns="0" bIns="0" rtlCol="0" anchor="t">
            <a:spAutoFit/>
          </a:bodyPr>
          <a:lstStyle/>
          <a:p>
            <a:pPr algn="ctr">
              <a:lnSpc>
                <a:spcPts val="7207"/>
              </a:lnSpc>
            </a:pPr>
            <a:r>
              <a:rPr lang="en-US" sz="8008" spc="-160">
                <a:solidFill>
                  <a:srgbClr val="D0A933"/>
                </a:solidFill>
                <a:latin typeface="Bogart"/>
                <a:ea typeface="Bogart"/>
                <a:cs typeface="Bogart"/>
                <a:sym typeface="Bogart"/>
              </a:rPr>
              <a:t>PROPOSED MODEL</a:t>
            </a:r>
          </a:p>
        </p:txBody>
      </p:sp>
      <p:sp>
        <p:nvSpPr>
          <p:cNvPr id="10" name="Rectangle: Rounded Corners 9">
            <a:extLst>
              <a:ext uri="{FF2B5EF4-FFF2-40B4-BE49-F238E27FC236}">
                <a16:creationId xmlns:a16="http://schemas.microsoft.com/office/drawing/2014/main" id="{5548BE1C-C569-B56B-2000-0B93E09F96A7}"/>
              </a:ext>
            </a:extLst>
          </p:cNvPr>
          <p:cNvSpPr/>
          <p:nvPr/>
        </p:nvSpPr>
        <p:spPr>
          <a:xfrm>
            <a:off x="10118536" y="3238500"/>
            <a:ext cx="7517326" cy="6032498"/>
          </a:xfrm>
          <a:prstGeom prst="roundRect">
            <a:avLst>
              <a:gd name="adj" fmla="val 14727"/>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4DA9560-A2F7-9305-2F71-F1110F70F7D2}"/>
              </a:ext>
            </a:extLst>
          </p:cNvPr>
          <p:cNvSpPr txBox="1"/>
          <p:nvPr/>
        </p:nvSpPr>
        <p:spPr>
          <a:xfrm>
            <a:off x="17373600" y="9738360"/>
            <a:ext cx="418704" cy="369332"/>
          </a:xfrm>
          <a:prstGeom prst="rect">
            <a:avLst/>
          </a:prstGeom>
          <a:noFill/>
        </p:spPr>
        <p:txBody>
          <a:bodyPr wrap="none">
            <a:spAutoFit/>
          </a:bodyPr>
          <a:lstStyle/>
          <a:p>
            <a:r>
              <a:rPr lang="en-US" dirty="0">
                <a:solidFill>
                  <a:srgbClr val="FFFFFF"/>
                </a:solidFill>
              </a:rPr>
              <a:t>40</a:t>
            </a:r>
            <a:endParaRPr sz="1800" dirty="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6000"/>
            </a:blip>
            <a:stretch>
              <a:fillRect t="-3673" r="-853" b="-15694"/>
            </a:stretch>
          </a:blipFill>
        </p:spPr>
        <p:txBody>
          <a:bodyPr/>
          <a:lstStyle/>
          <a:p>
            <a:endParaRPr lang="en-US"/>
          </a:p>
        </p:txBody>
      </p:sp>
      <p:sp>
        <p:nvSpPr>
          <p:cNvPr id="3" name="TextBox 3"/>
          <p:cNvSpPr txBox="1"/>
          <p:nvPr/>
        </p:nvSpPr>
        <p:spPr>
          <a:xfrm>
            <a:off x="1360050" y="4752284"/>
            <a:ext cx="4918786" cy="350458"/>
          </a:xfrm>
          <a:prstGeom prst="rect">
            <a:avLst/>
          </a:prstGeom>
        </p:spPr>
        <p:txBody>
          <a:bodyPr lIns="0" tIns="0" rIns="0" bIns="0" rtlCol="0" anchor="t">
            <a:spAutoFit/>
          </a:bodyPr>
          <a:lstStyle/>
          <a:p>
            <a:pPr algn="l">
              <a:lnSpc>
                <a:spcPts val="2816"/>
              </a:lnSpc>
            </a:pPr>
            <a:endParaRPr/>
          </a:p>
        </p:txBody>
      </p:sp>
      <p:sp>
        <p:nvSpPr>
          <p:cNvPr id="4" name="TextBox 4"/>
          <p:cNvSpPr txBox="1"/>
          <p:nvPr/>
        </p:nvSpPr>
        <p:spPr>
          <a:xfrm>
            <a:off x="1360050" y="3809412"/>
            <a:ext cx="8380338" cy="2561892"/>
          </a:xfrm>
          <a:prstGeom prst="rect">
            <a:avLst/>
          </a:prstGeom>
        </p:spPr>
        <p:txBody>
          <a:bodyPr lIns="0" tIns="0" rIns="0" bIns="0" rtlCol="0" anchor="t">
            <a:spAutoFit/>
          </a:bodyPr>
          <a:lstStyle/>
          <a:p>
            <a:pPr marL="651473" lvl="1" indent="-325736" algn="l">
              <a:lnSpc>
                <a:spcPts val="4073"/>
              </a:lnSpc>
              <a:buFont typeface="Arial"/>
              <a:buChar char="•"/>
            </a:pPr>
            <a:r>
              <a:rPr lang="en-US" sz="3017" spc="72">
                <a:solidFill>
                  <a:srgbClr val="FFFFFF"/>
                </a:solidFill>
                <a:latin typeface="Antic"/>
                <a:ea typeface="Antic"/>
                <a:cs typeface="Antic"/>
                <a:sym typeface="Antic"/>
              </a:rPr>
              <a:t>Extract features from images.</a:t>
            </a:r>
          </a:p>
          <a:p>
            <a:pPr marL="651473" lvl="1" indent="-325736" algn="l">
              <a:lnSpc>
                <a:spcPts val="4073"/>
              </a:lnSpc>
              <a:buFont typeface="Arial"/>
              <a:buChar char="•"/>
            </a:pPr>
            <a:r>
              <a:rPr lang="en-US" sz="3017" spc="72">
                <a:solidFill>
                  <a:srgbClr val="FFFFFF"/>
                </a:solidFill>
                <a:latin typeface="Antic"/>
                <a:ea typeface="Antic"/>
                <a:cs typeface="Antic"/>
                <a:sym typeface="Antic"/>
              </a:rPr>
              <a:t>Map features to a high-dimensional space.</a:t>
            </a:r>
          </a:p>
          <a:p>
            <a:pPr marL="651473" lvl="1" indent="-325736" algn="l">
              <a:lnSpc>
                <a:spcPts val="4073"/>
              </a:lnSpc>
              <a:buFont typeface="Arial"/>
              <a:buChar char="•"/>
            </a:pPr>
            <a:r>
              <a:rPr lang="en-US" sz="3017" spc="72">
                <a:solidFill>
                  <a:srgbClr val="FFFFFF"/>
                </a:solidFill>
                <a:latin typeface="Antic"/>
                <a:ea typeface="Antic"/>
                <a:cs typeface="Antic"/>
                <a:sym typeface="Antic"/>
              </a:rPr>
              <a:t>Find the optimal hyperplane that separates classes.</a:t>
            </a:r>
          </a:p>
          <a:p>
            <a:pPr marL="651473" lvl="1" indent="-325736" algn="l">
              <a:lnSpc>
                <a:spcPts val="4073"/>
              </a:lnSpc>
              <a:buFont typeface="Arial"/>
              <a:buChar char="•"/>
            </a:pPr>
            <a:r>
              <a:rPr lang="en-US" sz="3017" spc="72">
                <a:solidFill>
                  <a:srgbClr val="FFFFFF"/>
                </a:solidFill>
                <a:latin typeface="Antic"/>
                <a:ea typeface="Antic"/>
                <a:cs typeface="Antic"/>
                <a:sym typeface="Antic"/>
              </a:rPr>
              <a:t>Use kernel tricks for non-linear cases.</a:t>
            </a:r>
          </a:p>
        </p:txBody>
      </p:sp>
      <p:sp>
        <p:nvSpPr>
          <p:cNvPr id="5" name="TextBox 5"/>
          <p:cNvSpPr txBox="1"/>
          <p:nvPr/>
        </p:nvSpPr>
        <p:spPr>
          <a:xfrm>
            <a:off x="1360050" y="3054680"/>
            <a:ext cx="8380338" cy="647065"/>
          </a:xfrm>
          <a:prstGeom prst="rect">
            <a:avLst/>
          </a:prstGeom>
        </p:spPr>
        <p:txBody>
          <a:bodyPr lIns="0" tIns="0" rIns="0" bIns="0" rtlCol="0" anchor="t">
            <a:spAutoFit/>
          </a:bodyPr>
          <a:lstStyle/>
          <a:p>
            <a:pPr algn="ctr">
              <a:lnSpc>
                <a:spcPts val="4759"/>
              </a:lnSpc>
              <a:spcBef>
                <a:spcPct val="0"/>
              </a:spcBef>
            </a:pPr>
            <a:r>
              <a:rPr lang="en-US" sz="3399" b="1">
                <a:solidFill>
                  <a:srgbClr val="FFFFFF"/>
                </a:solidFill>
                <a:latin typeface="Arial Bold"/>
                <a:ea typeface="Arial Bold"/>
                <a:cs typeface="Arial Bold"/>
                <a:sym typeface="Arial Bold"/>
              </a:rPr>
              <a:t>How SVM Works in Image Classification:</a:t>
            </a:r>
          </a:p>
        </p:txBody>
      </p:sp>
      <p:sp>
        <p:nvSpPr>
          <p:cNvPr id="6" name="TextBox 6"/>
          <p:cNvSpPr txBox="1"/>
          <p:nvPr/>
        </p:nvSpPr>
        <p:spPr>
          <a:xfrm>
            <a:off x="1360050" y="7297384"/>
            <a:ext cx="4918786" cy="350458"/>
          </a:xfrm>
          <a:prstGeom prst="rect">
            <a:avLst/>
          </a:prstGeom>
        </p:spPr>
        <p:txBody>
          <a:bodyPr lIns="0" tIns="0" rIns="0" bIns="0" rtlCol="0" anchor="t">
            <a:spAutoFit/>
          </a:bodyPr>
          <a:lstStyle/>
          <a:p>
            <a:pPr algn="l">
              <a:lnSpc>
                <a:spcPts val="2816"/>
              </a:lnSpc>
            </a:pPr>
            <a:endParaRPr/>
          </a:p>
        </p:txBody>
      </p:sp>
      <p:sp>
        <p:nvSpPr>
          <p:cNvPr id="7" name="TextBox 7"/>
          <p:cNvSpPr txBox="1"/>
          <p:nvPr/>
        </p:nvSpPr>
        <p:spPr>
          <a:xfrm>
            <a:off x="1360050" y="6638347"/>
            <a:ext cx="4798457" cy="697137"/>
          </a:xfrm>
          <a:prstGeom prst="rect">
            <a:avLst/>
          </a:prstGeom>
        </p:spPr>
        <p:txBody>
          <a:bodyPr lIns="0" tIns="0" rIns="0" bIns="0" rtlCol="0" anchor="t">
            <a:spAutoFit/>
          </a:bodyPr>
          <a:lstStyle/>
          <a:p>
            <a:pPr algn="ctr">
              <a:lnSpc>
                <a:spcPts val="5150"/>
              </a:lnSpc>
              <a:spcBef>
                <a:spcPct val="0"/>
              </a:spcBef>
            </a:pPr>
            <a:r>
              <a:rPr lang="en-US" sz="3678" b="1">
                <a:solidFill>
                  <a:srgbClr val="D0A933"/>
                </a:solidFill>
                <a:latin typeface="Arial Bold"/>
                <a:ea typeface="Arial Bold"/>
                <a:cs typeface="Arial Bold"/>
                <a:sym typeface="Arial Bold"/>
              </a:rPr>
              <a:t>Model Accuracy: 45%</a:t>
            </a:r>
          </a:p>
        </p:txBody>
      </p:sp>
      <p:sp>
        <p:nvSpPr>
          <p:cNvPr id="9" name="TextBox 9"/>
          <p:cNvSpPr txBox="1"/>
          <p:nvPr/>
        </p:nvSpPr>
        <p:spPr>
          <a:xfrm>
            <a:off x="1028700" y="1797070"/>
            <a:ext cx="9120316" cy="1000435"/>
          </a:xfrm>
          <a:prstGeom prst="rect">
            <a:avLst/>
          </a:prstGeom>
        </p:spPr>
        <p:txBody>
          <a:bodyPr lIns="0" tIns="0" rIns="0" bIns="0" rtlCol="0" anchor="t">
            <a:spAutoFit/>
          </a:bodyPr>
          <a:lstStyle/>
          <a:p>
            <a:pPr algn="ctr">
              <a:lnSpc>
                <a:spcPts val="7207"/>
              </a:lnSpc>
            </a:pPr>
            <a:r>
              <a:rPr lang="en-US" sz="8008" spc="-160">
                <a:solidFill>
                  <a:srgbClr val="D0A933"/>
                </a:solidFill>
                <a:latin typeface="Bogart"/>
                <a:ea typeface="Bogart"/>
                <a:cs typeface="Bogart"/>
                <a:sym typeface="Bogart"/>
              </a:rPr>
              <a:t>PROPOSED MODEL</a:t>
            </a:r>
          </a:p>
        </p:txBody>
      </p:sp>
      <p:sp>
        <p:nvSpPr>
          <p:cNvPr id="10" name="Rectangle: Rounded Corners 9">
            <a:extLst>
              <a:ext uri="{FF2B5EF4-FFF2-40B4-BE49-F238E27FC236}">
                <a16:creationId xmlns:a16="http://schemas.microsoft.com/office/drawing/2014/main" id="{2293BDD4-C20F-F604-8E33-9586BC5457AB}"/>
              </a:ext>
            </a:extLst>
          </p:cNvPr>
          <p:cNvSpPr/>
          <p:nvPr/>
        </p:nvSpPr>
        <p:spPr>
          <a:xfrm>
            <a:off x="11035256" y="3236962"/>
            <a:ext cx="6243917" cy="6268684"/>
          </a:xfrm>
          <a:prstGeom prst="roundRect">
            <a:avLst>
              <a:gd name="adj" fmla="val 14727"/>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429013E-A734-A8F7-ED9D-C1B6C7994E73}"/>
              </a:ext>
            </a:extLst>
          </p:cNvPr>
          <p:cNvSpPr txBox="1"/>
          <p:nvPr/>
        </p:nvSpPr>
        <p:spPr>
          <a:xfrm>
            <a:off x="17373600" y="9738360"/>
            <a:ext cx="418704" cy="369332"/>
          </a:xfrm>
          <a:prstGeom prst="rect">
            <a:avLst/>
          </a:prstGeom>
          <a:noFill/>
        </p:spPr>
        <p:txBody>
          <a:bodyPr wrap="none">
            <a:spAutoFit/>
          </a:bodyPr>
          <a:lstStyle/>
          <a:p>
            <a:r>
              <a:rPr lang="en-US" sz="1800" dirty="0">
                <a:solidFill>
                  <a:srgbClr val="FFFFFF"/>
                </a:solidFill>
              </a:rPr>
              <a:t>41</a:t>
            </a:r>
            <a:endParaRPr sz="1800" dirty="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6000"/>
            </a:blip>
            <a:stretch>
              <a:fillRect t="-3673" r="-853" b="-15694"/>
            </a:stretch>
          </a:blipFill>
        </p:spPr>
        <p:txBody>
          <a:bodyPr/>
          <a:lstStyle/>
          <a:p>
            <a:endParaRPr lang="en-US"/>
          </a:p>
        </p:txBody>
      </p:sp>
      <p:sp>
        <p:nvSpPr>
          <p:cNvPr id="3" name="TextBox 3"/>
          <p:cNvSpPr txBox="1"/>
          <p:nvPr/>
        </p:nvSpPr>
        <p:spPr>
          <a:xfrm>
            <a:off x="1360050" y="4752284"/>
            <a:ext cx="4918786" cy="350458"/>
          </a:xfrm>
          <a:prstGeom prst="rect">
            <a:avLst/>
          </a:prstGeom>
        </p:spPr>
        <p:txBody>
          <a:bodyPr lIns="0" tIns="0" rIns="0" bIns="0" rtlCol="0" anchor="t">
            <a:spAutoFit/>
          </a:bodyPr>
          <a:lstStyle/>
          <a:p>
            <a:pPr algn="l">
              <a:lnSpc>
                <a:spcPts val="2816"/>
              </a:lnSpc>
            </a:pPr>
            <a:endParaRPr/>
          </a:p>
        </p:txBody>
      </p:sp>
      <p:sp>
        <p:nvSpPr>
          <p:cNvPr id="4" name="TextBox 4"/>
          <p:cNvSpPr txBox="1"/>
          <p:nvPr/>
        </p:nvSpPr>
        <p:spPr>
          <a:xfrm>
            <a:off x="1360050" y="3809412"/>
            <a:ext cx="8380338" cy="3590592"/>
          </a:xfrm>
          <a:prstGeom prst="rect">
            <a:avLst/>
          </a:prstGeom>
        </p:spPr>
        <p:txBody>
          <a:bodyPr lIns="0" tIns="0" rIns="0" bIns="0" rtlCol="0" anchor="t">
            <a:spAutoFit/>
          </a:bodyPr>
          <a:lstStyle/>
          <a:p>
            <a:pPr marL="651473" lvl="1" indent="-325736" algn="l">
              <a:lnSpc>
                <a:spcPts val="4073"/>
              </a:lnSpc>
              <a:buFont typeface="Arial"/>
              <a:buChar char="•"/>
            </a:pPr>
            <a:r>
              <a:rPr lang="en-US" sz="3017" spc="72">
                <a:solidFill>
                  <a:srgbClr val="FFFFFF"/>
                </a:solidFill>
                <a:latin typeface="Antic"/>
                <a:ea typeface="Antic"/>
                <a:cs typeface="Antic"/>
                <a:sym typeface="Antic"/>
              </a:rPr>
              <a:t>-Highest accuracy in image classification (98%).</a:t>
            </a:r>
          </a:p>
          <a:p>
            <a:pPr marL="651473" lvl="1" indent="-325736" algn="l">
              <a:lnSpc>
                <a:spcPts val="4073"/>
              </a:lnSpc>
              <a:buFont typeface="Arial"/>
              <a:buChar char="•"/>
            </a:pPr>
            <a:r>
              <a:rPr lang="en-US" sz="3017" spc="72">
                <a:solidFill>
                  <a:srgbClr val="FFFFFF"/>
                </a:solidFill>
                <a:latin typeface="Antic"/>
                <a:ea typeface="Antic"/>
                <a:cs typeface="Antic"/>
                <a:sym typeface="Antic"/>
              </a:rPr>
              <a:t>Learns features automatically from raw images.</a:t>
            </a:r>
          </a:p>
          <a:p>
            <a:pPr marL="651473" lvl="1" indent="-325736" algn="l">
              <a:lnSpc>
                <a:spcPts val="4073"/>
              </a:lnSpc>
              <a:buFont typeface="Arial"/>
              <a:buChar char="•"/>
            </a:pPr>
            <a:r>
              <a:rPr lang="en-US" sz="3017" spc="72">
                <a:solidFill>
                  <a:srgbClr val="FFFFFF"/>
                </a:solidFill>
                <a:latin typeface="Antic"/>
                <a:ea typeface="Antic"/>
                <a:cs typeface="Antic"/>
                <a:sym typeface="Antic"/>
              </a:rPr>
              <a:t>Outperforms KNN (52%) and SVM (45%).</a:t>
            </a:r>
          </a:p>
          <a:p>
            <a:pPr marL="651473" lvl="1" indent="-325736" algn="l">
              <a:lnSpc>
                <a:spcPts val="4073"/>
              </a:lnSpc>
              <a:buFont typeface="Arial"/>
              <a:buChar char="•"/>
            </a:pPr>
            <a:r>
              <a:rPr lang="en-US" sz="3017" spc="72">
                <a:solidFill>
                  <a:srgbClr val="FFFFFF"/>
                </a:solidFill>
                <a:latin typeface="Antic"/>
                <a:ea typeface="Antic"/>
                <a:cs typeface="Antic"/>
                <a:sym typeface="Antic"/>
              </a:rPr>
              <a:t>Handles complex visual patterns.</a:t>
            </a:r>
          </a:p>
          <a:p>
            <a:pPr marL="651473" lvl="1" indent="-325736" algn="l">
              <a:lnSpc>
                <a:spcPts val="4073"/>
              </a:lnSpc>
              <a:buFont typeface="Arial"/>
              <a:buChar char="•"/>
            </a:pPr>
            <a:r>
              <a:rPr lang="en-US" sz="3017" spc="72">
                <a:solidFill>
                  <a:srgbClr val="FFFFFF"/>
                </a:solidFill>
                <a:latin typeface="Antic"/>
                <a:ea typeface="Antic"/>
                <a:cs typeface="Antic"/>
                <a:sym typeface="Antic"/>
              </a:rPr>
              <a:t>Robust and generalizes well to new data.</a:t>
            </a:r>
          </a:p>
        </p:txBody>
      </p:sp>
      <p:sp>
        <p:nvSpPr>
          <p:cNvPr id="5" name="TextBox 5"/>
          <p:cNvSpPr txBox="1"/>
          <p:nvPr/>
        </p:nvSpPr>
        <p:spPr>
          <a:xfrm>
            <a:off x="1360050" y="3054680"/>
            <a:ext cx="8380338" cy="647065"/>
          </a:xfrm>
          <a:prstGeom prst="rect">
            <a:avLst/>
          </a:prstGeom>
        </p:spPr>
        <p:txBody>
          <a:bodyPr lIns="0" tIns="0" rIns="0" bIns="0" rtlCol="0" anchor="t">
            <a:spAutoFit/>
          </a:bodyPr>
          <a:lstStyle/>
          <a:p>
            <a:pPr algn="l">
              <a:lnSpc>
                <a:spcPts val="4759"/>
              </a:lnSpc>
              <a:spcBef>
                <a:spcPct val="0"/>
              </a:spcBef>
            </a:pPr>
            <a:r>
              <a:rPr lang="en-US" sz="3399" b="1">
                <a:solidFill>
                  <a:srgbClr val="FFFFFF"/>
                </a:solidFill>
                <a:latin typeface="Arial Bold"/>
                <a:ea typeface="Arial Bold"/>
                <a:cs typeface="Arial Bold"/>
                <a:sym typeface="Arial Bold"/>
              </a:rPr>
              <a:t>Why CNN?</a:t>
            </a:r>
          </a:p>
        </p:txBody>
      </p:sp>
      <p:sp>
        <p:nvSpPr>
          <p:cNvPr id="6" name="TextBox 6"/>
          <p:cNvSpPr txBox="1"/>
          <p:nvPr/>
        </p:nvSpPr>
        <p:spPr>
          <a:xfrm>
            <a:off x="1360050" y="7297384"/>
            <a:ext cx="4918786" cy="350458"/>
          </a:xfrm>
          <a:prstGeom prst="rect">
            <a:avLst/>
          </a:prstGeom>
        </p:spPr>
        <p:txBody>
          <a:bodyPr lIns="0" tIns="0" rIns="0" bIns="0" rtlCol="0" anchor="t">
            <a:spAutoFit/>
          </a:bodyPr>
          <a:lstStyle/>
          <a:p>
            <a:pPr algn="l">
              <a:lnSpc>
                <a:spcPts val="2816"/>
              </a:lnSpc>
            </a:pPr>
            <a:endParaRPr/>
          </a:p>
        </p:txBody>
      </p:sp>
      <p:sp>
        <p:nvSpPr>
          <p:cNvPr id="7" name="TextBox 7"/>
          <p:cNvSpPr txBox="1"/>
          <p:nvPr/>
        </p:nvSpPr>
        <p:spPr>
          <a:xfrm>
            <a:off x="1028700" y="1882795"/>
            <a:ext cx="9120316" cy="1152835"/>
          </a:xfrm>
          <a:prstGeom prst="rect">
            <a:avLst/>
          </a:prstGeom>
        </p:spPr>
        <p:txBody>
          <a:bodyPr lIns="0" tIns="0" rIns="0" bIns="0" rtlCol="0" anchor="t">
            <a:spAutoFit/>
          </a:bodyPr>
          <a:lstStyle/>
          <a:p>
            <a:pPr algn="ctr">
              <a:lnSpc>
                <a:spcPts val="7207"/>
              </a:lnSpc>
            </a:pPr>
            <a:r>
              <a:rPr lang="en-US" sz="8008" spc="-160">
                <a:solidFill>
                  <a:srgbClr val="D0A933"/>
                </a:solidFill>
                <a:latin typeface="ITC Benguiat"/>
                <a:ea typeface="ITC Benguiat"/>
                <a:cs typeface="ITC Benguiat"/>
                <a:sym typeface="ITC Benguiat"/>
              </a:rPr>
              <a:t>PROPOSED MODEL</a:t>
            </a:r>
          </a:p>
        </p:txBody>
      </p:sp>
      <p:sp>
        <p:nvSpPr>
          <p:cNvPr id="9" name="Rectangle: Rounded Corners 8">
            <a:extLst>
              <a:ext uri="{FF2B5EF4-FFF2-40B4-BE49-F238E27FC236}">
                <a16:creationId xmlns:a16="http://schemas.microsoft.com/office/drawing/2014/main" id="{F02FC592-C06F-8E20-7023-925967F78943}"/>
              </a:ext>
            </a:extLst>
          </p:cNvPr>
          <p:cNvSpPr/>
          <p:nvPr/>
        </p:nvSpPr>
        <p:spPr>
          <a:xfrm>
            <a:off x="11201400" y="3314700"/>
            <a:ext cx="5876783" cy="5723823"/>
          </a:xfrm>
          <a:prstGeom prst="roundRect">
            <a:avLst>
              <a:gd name="adj" fmla="val 14727"/>
            </a:avLst>
          </a:prstGeom>
          <a:blipFill dpi="0" rotWithShape="1">
            <a:blip r:embed="rId3">
              <a:extLst>
                <a:ext uri="{28A0092B-C50C-407E-A947-70E740481C1C}">
                  <a14:useLocalDpi xmlns:a14="http://schemas.microsoft.com/office/drawing/2010/main" val="0"/>
                </a:ext>
              </a:extLst>
            </a:blip>
            <a:srcRect/>
            <a:stretch>
              <a:fillRect r="-2853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CF1905F-B652-8509-127F-01503A117DA9}"/>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4</a:t>
            </a:r>
            <a:r>
              <a:rPr lang="en-US" sz="1800" dirty="0">
                <a:solidFill>
                  <a:srgbClr val="FFFFFF"/>
                </a:solidFill>
              </a:rPr>
              <a:t>2</a:t>
            </a:r>
            <a:endParaRPr sz="1800" dirty="0">
              <a:solidFill>
                <a:srgbClr val="FFFFFF"/>
              </a:solidFill>
            </a:endParaRPr>
          </a:p>
        </p:txBody>
      </p:sp>
      <p:sp>
        <p:nvSpPr>
          <p:cNvPr id="10" name="TextBox 35">
            <a:extLst>
              <a:ext uri="{FF2B5EF4-FFF2-40B4-BE49-F238E27FC236}">
                <a16:creationId xmlns:a16="http://schemas.microsoft.com/office/drawing/2014/main" id="{3BAD205B-3FB0-B1B9-9A3F-2B05A445F779}"/>
              </a:ext>
            </a:extLst>
          </p:cNvPr>
          <p:cNvSpPr txBox="1"/>
          <p:nvPr/>
        </p:nvSpPr>
        <p:spPr>
          <a:xfrm>
            <a:off x="11506200" y="9127615"/>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Figure.14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3"/>
            <a:stretch>
              <a:fillRect t="-71971"/>
            </a:stretch>
          </a:blipFill>
        </p:spPr>
        <p:txBody>
          <a:bodyPr/>
          <a:lstStyle/>
          <a:p>
            <a:endParaRPr lang="en-US"/>
          </a:p>
        </p:txBody>
      </p:sp>
      <p:sp>
        <p:nvSpPr>
          <p:cNvPr id="4" name="Freeform 4"/>
          <p:cNvSpPr/>
          <p:nvPr/>
        </p:nvSpPr>
        <p:spPr>
          <a:xfrm rot="-5400000">
            <a:off x="7669899" y="896807"/>
            <a:ext cx="2948202" cy="4863013"/>
          </a:xfrm>
          <a:custGeom>
            <a:avLst/>
            <a:gdLst/>
            <a:ahLst/>
            <a:cxnLst/>
            <a:rect l="l" t="t" r="r" b="b"/>
            <a:pathLst>
              <a:path w="2948202" h="4863013">
                <a:moveTo>
                  <a:pt x="0" y="0"/>
                </a:moveTo>
                <a:lnTo>
                  <a:pt x="2948202" y="0"/>
                </a:lnTo>
                <a:lnTo>
                  <a:pt x="2948202" y="4863012"/>
                </a:lnTo>
                <a:lnTo>
                  <a:pt x="0" y="48630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021540" y="2574417"/>
            <a:ext cx="4244921" cy="1427782"/>
          </a:xfrm>
          <a:prstGeom prst="rect">
            <a:avLst/>
          </a:prstGeom>
        </p:spPr>
        <p:txBody>
          <a:bodyPr lIns="0" tIns="0" rIns="0" bIns="0" rtlCol="0" anchor="t">
            <a:spAutoFit/>
          </a:bodyPr>
          <a:lstStyle/>
          <a:p>
            <a:pPr algn="ctr">
              <a:lnSpc>
                <a:spcPts val="5196"/>
              </a:lnSpc>
            </a:pPr>
            <a:r>
              <a:rPr lang="en-US" sz="4949" b="1">
                <a:solidFill>
                  <a:srgbClr val="502F18"/>
                </a:solidFill>
                <a:latin typeface="Kollektif Bold"/>
                <a:ea typeface="Kollektif Bold"/>
                <a:cs typeface="Kollektif Bold"/>
                <a:sym typeface="Kollektif Bold"/>
              </a:rPr>
              <a:t>System Design</a:t>
            </a:r>
          </a:p>
        </p:txBody>
      </p:sp>
      <p:sp>
        <p:nvSpPr>
          <p:cNvPr id="6" name="TextBox 5">
            <a:extLst>
              <a:ext uri="{FF2B5EF4-FFF2-40B4-BE49-F238E27FC236}">
                <a16:creationId xmlns:a16="http://schemas.microsoft.com/office/drawing/2014/main" id="{D70B2ABC-10DE-615D-7845-B53602BEB584}"/>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4</a:t>
            </a:r>
            <a:r>
              <a:rPr lang="en-US" sz="1800" dirty="0">
                <a:solidFill>
                  <a:srgbClr val="FFFFFF"/>
                </a:solidFill>
              </a:rPr>
              <a:t>3</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b="-14251"/>
            </a:stretch>
          </a:blipFill>
        </p:spPr>
        <p:txBody>
          <a:bodyPr/>
          <a:lstStyle/>
          <a:p>
            <a:endParaRPr lang="en-US"/>
          </a:p>
        </p:txBody>
      </p:sp>
      <p:sp>
        <p:nvSpPr>
          <p:cNvPr id="3" name="TextBox 3"/>
          <p:cNvSpPr txBox="1"/>
          <p:nvPr/>
        </p:nvSpPr>
        <p:spPr>
          <a:xfrm>
            <a:off x="1028700" y="1285875"/>
            <a:ext cx="8909848" cy="1114425"/>
          </a:xfrm>
          <a:prstGeom prst="rect">
            <a:avLst/>
          </a:prstGeom>
        </p:spPr>
        <p:txBody>
          <a:bodyPr lIns="0" tIns="0" rIns="0" bIns="0" rtlCol="0" anchor="t">
            <a:spAutoFit/>
          </a:bodyPr>
          <a:lstStyle/>
          <a:p>
            <a:pPr algn="ctr">
              <a:lnSpc>
                <a:spcPts val="8100"/>
              </a:lnSpc>
            </a:pPr>
            <a:r>
              <a:rPr lang="en-US" sz="9000" spc="-179">
                <a:solidFill>
                  <a:srgbClr val="D0A933"/>
                </a:solidFill>
                <a:latin typeface="Bogart"/>
                <a:ea typeface="Bogart"/>
                <a:cs typeface="Bogart"/>
                <a:sym typeface="Bogart"/>
              </a:rPr>
              <a:t>SYSTEM DESIGN</a:t>
            </a:r>
          </a:p>
        </p:txBody>
      </p:sp>
      <p:grpSp>
        <p:nvGrpSpPr>
          <p:cNvPr id="4" name="Group 4"/>
          <p:cNvGrpSpPr/>
          <p:nvPr/>
        </p:nvGrpSpPr>
        <p:grpSpPr>
          <a:xfrm>
            <a:off x="3702136" y="3173204"/>
            <a:ext cx="10883727" cy="6085096"/>
            <a:chOff x="0" y="0"/>
            <a:chExt cx="14511637" cy="8113461"/>
          </a:xfrm>
        </p:grpSpPr>
        <p:grpSp>
          <p:nvGrpSpPr>
            <p:cNvPr id="5" name="Group 5"/>
            <p:cNvGrpSpPr>
              <a:grpSpLocks noChangeAspect="1"/>
            </p:cNvGrpSpPr>
            <p:nvPr/>
          </p:nvGrpSpPr>
          <p:grpSpPr>
            <a:xfrm>
              <a:off x="0" y="0"/>
              <a:ext cx="4100458" cy="8113461"/>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685" r="-2685"/>
                </a:stretch>
              </a:blipFill>
            </p:spPr>
            <p:txBody>
              <a:bodyPr/>
              <a:lstStyle/>
              <a:p>
                <a:endParaRPr lang="en-US"/>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15" name="Group 15"/>
            <p:cNvGrpSpPr>
              <a:grpSpLocks noChangeAspect="1"/>
            </p:cNvGrpSpPr>
            <p:nvPr/>
          </p:nvGrpSpPr>
          <p:grpSpPr>
            <a:xfrm>
              <a:off x="5205465" y="0"/>
              <a:ext cx="4100458" cy="8113461"/>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685" r="-2685"/>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25" name="Group 25"/>
            <p:cNvGrpSpPr>
              <a:grpSpLocks noChangeAspect="1"/>
            </p:cNvGrpSpPr>
            <p:nvPr/>
          </p:nvGrpSpPr>
          <p:grpSpPr>
            <a:xfrm>
              <a:off x="10411179" y="0"/>
              <a:ext cx="4100458" cy="8113461"/>
              <a:chOff x="0" y="0"/>
              <a:chExt cx="2620010" cy="5184140"/>
            </a:xfrm>
          </p:grpSpPr>
          <p:sp>
            <p:nvSpPr>
              <p:cNvPr id="26" name="Freeform 2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7" name="Freeform 2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685" r="-2685"/>
                </a:stretch>
              </a:blipFill>
            </p:spPr>
            <p:txBody>
              <a:bodyPr/>
              <a:lstStyle/>
              <a:p>
                <a:endParaRPr lang="en-US"/>
              </a:p>
            </p:txBody>
          </p:sp>
          <p:sp>
            <p:nvSpPr>
              <p:cNvPr id="28" name="Freeform 2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29" name="Freeform 2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30" name="Freeform 3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31" name="Freeform 3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32" name="Freeform 3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33" name="Freeform 3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34" name="Freeform 3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sp>
        <p:nvSpPr>
          <p:cNvPr id="35" name="TextBox 35"/>
          <p:cNvSpPr txBox="1"/>
          <p:nvPr/>
        </p:nvSpPr>
        <p:spPr>
          <a:xfrm>
            <a:off x="3924816" y="9439275"/>
            <a:ext cx="1409184"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Figure.15</a:t>
            </a:r>
          </a:p>
        </p:txBody>
      </p:sp>
      <p:sp>
        <p:nvSpPr>
          <p:cNvPr id="36" name="TextBox 36"/>
          <p:cNvSpPr txBox="1"/>
          <p:nvPr/>
        </p:nvSpPr>
        <p:spPr>
          <a:xfrm>
            <a:off x="3777023" y="2425898"/>
            <a:ext cx="4993457" cy="560987"/>
          </a:xfrm>
          <a:prstGeom prst="rect">
            <a:avLst/>
          </a:prstGeom>
        </p:spPr>
        <p:txBody>
          <a:bodyPr wrap="square" lIns="0" tIns="0" rIns="0" bIns="0" rtlCol="0" anchor="t">
            <a:spAutoFit/>
          </a:bodyPr>
          <a:lstStyle/>
          <a:p>
            <a:pPr algn="l">
              <a:lnSpc>
                <a:spcPts val="4763"/>
              </a:lnSpc>
              <a:spcBef>
                <a:spcPct val="0"/>
              </a:spcBef>
            </a:pPr>
            <a:r>
              <a:rPr lang="en-US" sz="3402" b="1" dirty="0">
                <a:solidFill>
                  <a:srgbClr val="FFFFFF"/>
                </a:solidFill>
                <a:latin typeface="Arial Bold"/>
                <a:ea typeface="Arial Bold"/>
                <a:cs typeface="Arial Bold"/>
                <a:sym typeface="Arial Bold"/>
              </a:rPr>
              <a:t>Splash Screen &amp; Login:</a:t>
            </a:r>
          </a:p>
        </p:txBody>
      </p:sp>
      <p:sp>
        <p:nvSpPr>
          <p:cNvPr id="37" name="TextBox 36">
            <a:extLst>
              <a:ext uri="{FF2B5EF4-FFF2-40B4-BE49-F238E27FC236}">
                <a16:creationId xmlns:a16="http://schemas.microsoft.com/office/drawing/2014/main" id="{E36EFF0F-2122-D1C0-9DF6-B8A3AF39683C}"/>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4</a:t>
            </a:r>
            <a:r>
              <a:rPr lang="en-US" sz="1800" dirty="0">
                <a:solidFill>
                  <a:srgbClr val="FFFFFF"/>
                </a:solidFill>
              </a:rPr>
              <a:t>4</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a:extLst>
            <a:ext uri="{FF2B5EF4-FFF2-40B4-BE49-F238E27FC236}">
              <a16:creationId xmlns:a16="http://schemas.microsoft.com/office/drawing/2014/main" id="{CF40EE7B-84EB-C7FC-228C-EDD1FB1C19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10959C-09DA-289C-DC2A-F94C514190C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b="-14251"/>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a:extLst>
              <a:ext uri="{FF2B5EF4-FFF2-40B4-BE49-F238E27FC236}">
                <a16:creationId xmlns:a16="http://schemas.microsoft.com/office/drawing/2014/main" id="{A2357EC5-E8C5-AFE4-5F30-0AD9D38DFFEE}"/>
              </a:ext>
            </a:extLst>
          </p:cNvPr>
          <p:cNvSpPr txBox="1"/>
          <p:nvPr/>
        </p:nvSpPr>
        <p:spPr>
          <a:xfrm>
            <a:off x="1028700" y="1285875"/>
            <a:ext cx="8909848" cy="1114425"/>
          </a:xfrm>
          <a:prstGeom prst="rect">
            <a:avLst/>
          </a:prstGeom>
        </p:spPr>
        <p:txBody>
          <a:bodyPr lIns="0" tIns="0" rIns="0" bIns="0" rtlCol="0" anchor="t">
            <a:spAutoFit/>
          </a:bodyPr>
          <a:lstStyle/>
          <a:p>
            <a:pPr marL="0" marR="0" lvl="0" indent="0" algn="ctr" defTabSz="914400" rtl="0" eaLnBrk="1" fontAlgn="auto" latinLnBrk="0" hangingPunct="1">
              <a:lnSpc>
                <a:spcPts val="8100"/>
              </a:lnSpc>
              <a:spcBef>
                <a:spcPts val="0"/>
              </a:spcBef>
              <a:spcAft>
                <a:spcPts val="0"/>
              </a:spcAft>
              <a:buClrTx/>
              <a:buSzTx/>
              <a:buFontTx/>
              <a:buNone/>
              <a:tabLst/>
              <a:defRPr/>
            </a:pPr>
            <a:r>
              <a:rPr kumimoji="0" lang="en-US" sz="9000" b="0" i="0" u="none" strike="noStrike" kern="1200" cap="none" spc="-179" normalizeH="0" baseline="0" noProof="0">
                <a:ln>
                  <a:noFill/>
                </a:ln>
                <a:solidFill>
                  <a:srgbClr val="D0A933"/>
                </a:solidFill>
                <a:effectLst/>
                <a:uLnTx/>
                <a:uFillTx/>
                <a:latin typeface="Bogart"/>
                <a:ea typeface="Bogart"/>
                <a:cs typeface="Bogart"/>
                <a:sym typeface="Bogart"/>
              </a:rPr>
              <a:t>SYSTEM DESIGN</a:t>
            </a:r>
          </a:p>
        </p:txBody>
      </p:sp>
      <p:grpSp>
        <p:nvGrpSpPr>
          <p:cNvPr id="4" name="Group 4">
            <a:extLst>
              <a:ext uri="{FF2B5EF4-FFF2-40B4-BE49-F238E27FC236}">
                <a16:creationId xmlns:a16="http://schemas.microsoft.com/office/drawing/2014/main" id="{E97EF5E6-7E63-4C18-EEEE-D0A35EC6E043}"/>
              </a:ext>
            </a:extLst>
          </p:cNvPr>
          <p:cNvGrpSpPr/>
          <p:nvPr/>
        </p:nvGrpSpPr>
        <p:grpSpPr>
          <a:xfrm>
            <a:off x="3702136" y="3173204"/>
            <a:ext cx="10883727" cy="6085096"/>
            <a:chOff x="0" y="0"/>
            <a:chExt cx="14511637" cy="8113461"/>
          </a:xfrm>
        </p:grpSpPr>
        <p:grpSp>
          <p:nvGrpSpPr>
            <p:cNvPr id="5" name="Group 5">
              <a:extLst>
                <a:ext uri="{FF2B5EF4-FFF2-40B4-BE49-F238E27FC236}">
                  <a16:creationId xmlns:a16="http://schemas.microsoft.com/office/drawing/2014/main" id="{E4739BC2-A4C0-1557-9099-A0BCB9F97FAA}"/>
                </a:ext>
              </a:extLst>
            </p:cNvPr>
            <p:cNvGrpSpPr>
              <a:grpSpLocks noChangeAspect="1"/>
            </p:cNvGrpSpPr>
            <p:nvPr/>
          </p:nvGrpSpPr>
          <p:grpSpPr>
            <a:xfrm>
              <a:off x="0" y="0"/>
              <a:ext cx="4100458" cy="8113461"/>
              <a:chOff x="0" y="0"/>
              <a:chExt cx="2620010" cy="5184140"/>
            </a:xfrm>
          </p:grpSpPr>
          <p:sp>
            <p:nvSpPr>
              <p:cNvPr id="6" name="Freeform 6">
                <a:extLst>
                  <a:ext uri="{FF2B5EF4-FFF2-40B4-BE49-F238E27FC236}">
                    <a16:creationId xmlns:a16="http://schemas.microsoft.com/office/drawing/2014/main" id="{1D5C731E-CA21-2765-AAC4-FE2A5DC83021}"/>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a:extLst>
                  <a:ext uri="{FF2B5EF4-FFF2-40B4-BE49-F238E27FC236}">
                    <a16:creationId xmlns:a16="http://schemas.microsoft.com/office/drawing/2014/main" id="{1D43F35D-2212-EBFD-4B66-198FC2D33641}"/>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cstate="print">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reeform 8">
                <a:extLst>
                  <a:ext uri="{FF2B5EF4-FFF2-40B4-BE49-F238E27FC236}">
                    <a16:creationId xmlns:a16="http://schemas.microsoft.com/office/drawing/2014/main" id="{D021DD96-C944-1444-7E2C-CA8C7589FE22}"/>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a:extLst>
                  <a:ext uri="{FF2B5EF4-FFF2-40B4-BE49-F238E27FC236}">
                    <a16:creationId xmlns:a16="http://schemas.microsoft.com/office/drawing/2014/main" id="{B4B72DF2-67B8-13E9-C22E-9ED574035477}"/>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a:extLst>
                  <a:ext uri="{FF2B5EF4-FFF2-40B4-BE49-F238E27FC236}">
                    <a16:creationId xmlns:a16="http://schemas.microsoft.com/office/drawing/2014/main" id="{7E475B43-403E-3502-2559-2C61E8386D33}"/>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B3906DC3-1D2E-801B-331A-3F116A55AD7E}"/>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a:extLst>
                  <a:ext uri="{FF2B5EF4-FFF2-40B4-BE49-F238E27FC236}">
                    <a16:creationId xmlns:a16="http://schemas.microsoft.com/office/drawing/2014/main" id="{7D67A7EA-7D04-CB05-8572-15CD2409E973}"/>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a:extLst>
                  <a:ext uri="{FF2B5EF4-FFF2-40B4-BE49-F238E27FC236}">
                    <a16:creationId xmlns:a16="http://schemas.microsoft.com/office/drawing/2014/main" id="{38DC2715-DAA7-8F48-565F-26C3BC4A1EE9}"/>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a:extLst>
                  <a:ext uri="{FF2B5EF4-FFF2-40B4-BE49-F238E27FC236}">
                    <a16:creationId xmlns:a16="http://schemas.microsoft.com/office/drawing/2014/main" id="{F73E0FC0-9F63-899C-75E2-B2007B0F0BEB}"/>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 name="Group 15">
              <a:extLst>
                <a:ext uri="{FF2B5EF4-FFF2-40B4-BE49-F238E27FC236}">
                  <a16:creationId xmlns:a16="http://schemas.microsoft.com/office/drawing/2014/main" id="{089D56FA-10E7-4FBF-31A1-7B9EDD5A2EF2}"/>
                </a:ext>
              </a:extLst>
            </p:cNvPr>
            <p:cNvGrpSpPr>
              <a:grpSpLocks noChangeAspect="1"/>
            </p:cNvGrpSpPr>
            <p:nvPr/>
          </p:nvGrpSpPr>
          <p:grpSpPr>
            <a:xfrm>
              <a:off x="5205465" y="0"/>
              <a:ext cx="4100458" cy="8113461"/>
              <a:chOff x="0" y="0"/>
              <a:chExt cx="2620010" cy="5184140"/>
            </a:xfrm>
          </p:grpSpPr>
          <p:sp>
            <p:nvSpPr>
              <p:cNvPr id="16" name="Freeform 16">
                <a:extLst>
                  <a:ext uri="{FF2B5EF4-FFF2-40B4-BE49-F238E27FC236}">
                    <a16:creationId xmlns:a16="http://schemas.microsoft.com/office/drawing/2014/main" id="{F19C2597-A41B-7E06-A558-D99BC50C589F}"/>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17">
                <a:extLst>
                  <a:ext uri="{FF2B5EF4-FFF2-40B4-BE49-F238E27FC236}">
                    <a16:creationId xmlns:a16="http://schemas.microsoft.com/office/drawing/2014/main" id="{0402CCA6-C517-9FE3-0B11-9A18A847C66E}"/>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cstate="print">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18">
                <a:extLst>
                  <a:ext uri="{FF2B5EF4-FFF2-40B4-BE49-F238E27FC236}">
                    <a16:creationId xmlns:a16="http://schemas.microsoft.com/office/drawing/2014/main" id="{EE1D7072-B2CC-625B-1CA2-77C92E59311F}"/>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9">
                <a:extLst>
                  <a:ext uri="{FF2B5EF4-FFF2-40B4-BE49-F238E27FC236}">
                    <a16:creationId xmlns:a16="http://schemas.microsoft.com/office/drawing/2014/main" id="{80A1D9E8-2768-C640-3301-9B6D192C74BC}"/>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0">
                <a:extLst>
                  <a:ext uri="{FF2B5EF4-FFF2-40B4-BE49-F238E27FC236}">
                    <a16:creationId xmlns:a16="http://schemas.microsoft.com/office/drawing/2014/main" id="{6A0207DA-CAC4-A82A-6E4C-FB546CEFD210}"/>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a:extLst>
                  <a:ext uri="{FF2B5EF4-FFF2-40B4-BE49-F238E27FC236}">
                    <a16:creationId xmlns:a16="http://schemas.microsoft.com/office/drawing/2014/main" id="{1EFA61A9-46EA-0F49-0473-4029D8EB3430}"/>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2">
                <a:extLst>
                  <a:ext uri="{FF2B5EF4-FFF2-40B4-BE49-F238E27FC236}">
                    <a16:creationId xmlns:a16="http://schemas.microsoft.com/office/drawing/2014/main" id="{783D144C-3BD4-7878-21B8-94E1380D4F52}"/>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3">
                <a:extLst>
                  <a:ext uri="{FF2B5EF4-FFF2-40B4-BE49-F238E27FC236}">
                    <a16:creationId xmlns:a16="http://schemas.microsoft.com/office/drawing/2014/main" id="{DB9529CF-148E-7E39-C4B7-3B13161F865C}"/>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4">
                <a:extLst>
                  <a:ext uri="{FF2B5EF4-FFF2-40B4-BE49-F238E27FC236}">
                    <a16:creationId xmlns:a16="http://schemas.microsoft.com/office/drawing/2014/main" id="{0404D519-94DF-3461-3F1B-EB21E001002F}"/>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5" name="Group 25">
              <a:extLst>
                <a:ext uri="{FF2B5EF4-FFF2-40B4-BE49-F238E27FC236}">
                  <a16:creationId xmlns:a16="http://schemas.microsoft.com/office/drawing/2014/main" id="{BBB1F681-0549-4406-2D83-8F92D979E95C}"/>
                </a:ext>
              </a:extLst>
            </p:cNvPr>
            <p:cNvGrpSpPr>
              <a:grpSpLocks noChangeAspect="1"/>
            </p:cNvGrpSpPr>
            <p:nvPr/>
          </p:nvGrpSpPr>
          <p:grpSpPr>
            <a:xfrm>
              <a:off x="10411179" y="0"/>
              <a:ext cx="4100458" cy="8113461"/>
              <a:chOff x="0" y="0"/>
              <a:chExt cx="2620010" cy="5184140"/>
            </a:xfrm>
          </p:grpSpPr>
          <p:sp>
            <p:nvSpPr>
              <p:cNvPr id="26" name="Freeform 26">
                <a:extLst>
                  <a:ext uri="{FF2B5EF4-FFF2-40B4-BE49-F238E27FC236}">
                    <a16:creationId xmlns:a16="http://schemas.microsoft.com/office/drawing/2014/main" id="{41248BA9-174E-BF6E-F108-FC3ABA71C273}"/>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F7EC0605-501B-38FB-8934-6F0E588E0B6E}"/>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cstate="print">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CC0F9076-B391-0A7B-78DB-07CF815A2765}"/>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29">
                <a:extLst>
                  <a:ext uri="{FF2B5EF4-FFF2-40B4-BE49-F238E27FC236}">
                    <a16:creationId xmlns:a16="http://schemas.microsoft.com/office/drawing/2014/main" id="{CDEEF830-C7B4-A8F5-2202-8786E3740943}"/>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30">
                <a:extLst>
                  <a:ext uri="{FF2B5EF4-FFF2-40B4-BE49-F238E27FC236}">
                    <a16:creationId xmlns:a16="http://schemas.microsoft.com/office/drawing/2014/main" id="{81CDB598-6235-A2A0-5014-565915FCAD6C}"/>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31">
                <a:extLst>
                  <a:ext uri="{FF2B5EF4-FFF2-40B4-BE49-F238E27FC236}">
                    <a16:creationId xmlns:a16="http://schemas.microsoft.com/office/drawing/2014/main" id="{58BC384D-86E3-59A5-C371-F7AFAF3980E1}"/>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reeform 32">
                <a:extLst>
                  <a:ext uri="{FF2B5EF4-FFF2-40B4-BE49-F238E27FC236}">
                    <a16:creationId xmlns:a16="http://schemas.microsoft.com/office/drawing/2014/main" id="{798D9A60-4529-568E-A9B3-73F46B4AE385}"/>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33">
                <a:extLst>
                  <a:ext uri="{FF2B5EF4-FFF2-40B4-BE49-F238E27FC236}">
                    <a16:creationId xmlns:a16="http://schemas.microsoft.com/office/drawing/2014/main" id="{CF9CD4F7-CE6F-A920-DF52-0050E2BBA5D5}"/>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34">
                <a:extLst>
                  <a:ext uri="{FF2B5EF4-FFF2-40B4-BE49-F238E27FC236}">
                    <a16:creationId xmlns:a16="http://schemas.microsoft.com/office/drawing/2014/main" id="{F295DFD3-AD0B-17F2-2701-F22FDF979A92}"/>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35" name="TextBox 35">
            <a:extLst>
              <a:ext uri="{FF2B5EF4-FFF2-40B4-BE49-F238E27FC236}">
                <a16:creationId xmlns:a16="http://schemas.microsoft.com/office/drawing/2014/main" id="{49CC935F-75D3-A4BA-D331-079AA88A053A}"/>
              </a:ext>
            </a:extLst>
          </p:cNvPr>
          <p:cNvSpPr txBox="1"/>
          <p:nvPr/>
        </p:nvSpPr>
        <p:spPr>
          <a:xfrm>
            <a:off x="3924816" y="9439275"/>
            <a:ext cx="1409184" cy="356764"/>
          </a:xfrm>
          <a:prstGeom prst="rect">
            <a:avLst/>
          </a:prstGeom>
        </p:spPr>
        <p:txBody>
          <a:bodyPr wrap="square" lIns="0" tIns="0" rIns="0" bIns="0" rtlCol="0" anchor="t">
            <a:spAutoFit/>
          </a:bodyPr>
          <a:lstStyle/>
          <a:p>
            <a:pPr marL="0" marR="0" lvl="0" indent="0" algn="just" defTabSz="914400" rtl="0" eaLnBrk="1" fontAlgn="auto" latinLnBrk="0" hangingPunct="1">
              <a:lnSpc>
                <a:spcPts val="2879"/>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ntic"/>
                <a:ea typeface="Antic"/>
                <a:cs typeface="Antic"/>
                <a:sym typeface="Antic"/>
              </a:rPr>
              <a:t>Figure.16</a:t>
            </a:r>
          </a:p>
        </p:txBody>
      </p:sp>
      <p:sp>
        <p:nvSpPr>
          <p:cNvPr id="36" name="TextBox 36">
            <a:extLst>
              <a:ext uri="{FF2B5EF4-FFF2-40B4-BE49-F238E27FC236}">
                <a16:creationId xmlns:a16="http://schemas.microsoft.com/office/drawing/2014/main" id="{DEBFBCF3-FA5B-4916-E736-DCF2B79C5CBB}"/>
              </a:ext>
            </a:extLst>
          </p:cNvPr>
          <p:cNvSpPr txBox="1"/>
          <p:nvPr/>
        </p:nvSpPr>
        <p:spPr>
          <a:xfrm>
            <a:off x="3760814" y="2423886"/>
            <a:ext cx="4805166" cy="560987"/>
          </a:xfrm>
          <a:prstGeom prst="rect">
            <a:avLst/>
          </a:prstGeom>
        </p:spPr>
        <p:txBody>
          <a:bodyPr lIns="0" tIns="0" rIns="0" bIns="0" rtlCol="0" anchor="t">
            <a:spAutoFit/>
          </a:bodyPr>
          <a:lstStyle/>
          <a:p>
            <a:pPr marL="0" marR="0" lvl="0" indent="0" algn="l" defTabSz="914400" rtl="0" eaLnBrk="1" fontAlgn="auto" latinLnBrk="0" hangingPunct="1">
              <a:lnSpc>
                <a:spcPts val="4763"/>
              </a:lnSpc>
              <a:spcBef>
                <a:spcPct val="0"/>
              </a:spcBef>
              <a:spcAft>
                <a:spcPts val="0"/>
              </a:spcAft>
              <a:buClrTx/>
              <a:buSzTx/>
              <a:buFontTx/>
              <a:buNone/>
              <a:tabLst/>
              <a:defRPr/>
            </a:pPr>
            <a:r>
              <a:rPr kumimoji="0" lang="en-US" sz="3402" b="1" i="0" u="none" strike="noStrike" kern="1200" cap="none" spc="0" normalizeH="0" baseline="0" noProof="0" dirty="0">
                <a:ln>
                  <a:noFill/>
                </a:ln>
                <a:solidFill>
                  <a:srgbClr val="FFFFFF"/>
                </a:solidFill>
                <a:effectLst/>
                <a:uLnTx/>
                <a:uFillTx/>
                <a:latin typeface="Arial Bold"/>
                <a:ea typeface="Arial Bold"/>
                <a:cs typeface="Arial Bold"/>
                <a:sym typeface="Arial Bold"/>
              </a:rPr>
              <a:t>Forget Password:</a:t>
            </a:r>
          </a:p>
        </p:txBody>
      </p:sp>
      <p:sp>
        <p:nvSpPr>
          <p:cNvPr id="37" name="TextBox 36">
            <a:extLst>
              <a:ext uri="{FF2B5EF4-FFF2-40B4-BE49-F238E27FC236}">
                <a16:creationId xmlns:a16="http://schemas.microsoft.com/office/drawing/2014/main" id="{539936D9-0213-D48F-FA72-603BA764FB62}"/>
              </a:ext>
            </a:extLst>
          </p:cNvPr>
          <p:cNvSpPr txBox="1"/>
          <p:nvPr/>
        </p:nvSpPr>
        <p:spPr>
          <a:xfrm>
            <a:off x="17373600" y="9738360"/>
            <a:ext cx="418704"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libri"/>
                <a:ea typeface="+mn-ea"/>
                <a:cs typeface="+mn-cs"/>
              </a:rPr>
              <a:t>4</a:t>
            </a:r>
            <a:r>
              <a:rPr lang="en-US" dirty="0">
                <a:solidFill>
                  <a:srgbClr val="FFFFFF"/>
                </a:solidFill>
                <a:latin typeface="Calibri"/>
              </a:rPr>
              <a:t>5</a:t>
            </a: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10473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b="-14251"/>
            </a:stretch>
          </a:blipFill>
        </p:spPr>
        <p:txBody>
          <a:bodyPr/>
          <a:lstStyle/>
          <a:p>
            <a:endParaRPr lang="en-US"/>
          </a:p>
        </p:txBody>
      </p:sp>
      <p:sp>
        <p:nvSpPr>
          <p:cNvPr id="3" name="TextBox 3"/>
          <p:cNvSpPr txBox="1"/>
          <p:nvPr/>
        </p:nvSpPr>
        <p:spPr>
          <a:xfrm>
            <a:off x="1028700" y="1285875"/>
            <a:ext cx="8909848" cy="1114425"/>
          </a:xfrm>
          <a:prstGeom prst="rect">
            <a:avLst/>
          </a:prstGeom>
        </p:spPr>
        <p:txBody>
          <a:bodyPr lIns="0" tIns="0" rIns="0" bIns="0" rtlCol="0" anchor="t">
            <a:spAutoFit/>
          </a:bodyPr>
          <a:lstStyle/>
          <a:p>
            <a:pPr algn="ctr">
              <a:lnSpc>
                <a:spcPts val="8100"/>
              </a:lnSpc>
            </a:pPr>
            <a:r>
              <a:rPr lang="en-US" sz="9000" spc="-179">
                <a:solidFill>
                  <a:srgbClr val="D0A933"/>
                </a:solidFill>
                <a:latin typeface="Bogart"/>
                <a:ea typeface="Bogart"/>
                <a:cs typeface="Bogart"/>
                <a:sym typeface="Bogart"/>
              </a:rPr>
              <a:t>SYSTEM DESIGN</a:t>
            </a:r>
          </a:p>
        </p:txBody>
      </p:sp>
      <p:sp>
        <p:nvSpPr>
          <p:cNvPr id="4" name="TextBox 4"/>
          <p:cNvSpPr txBox="1"/>
          <p:nvPr/>
        </p:nvSpPr>
        <p:spPr>
          <a:xfrm>
            <a:off x="4862282" y="2419853"/>
            <a:ext cx="4805166" cy="560987"/>
          </a:xfrm>
          <a:prstGeom prst="rect">
            <a:avLst/>
          </a:prstGeom>
        </p:spPr>
        <p:txBody>
          <a:bodyPr lIns="0" tIns="0" rIns="0" bIns="0" rtlCol="0" anchor="t">
            <a:spAutoFit/>
          </a:bodyPr>
          <a:lstStyle/>
          <a:p>
            <a:pPr algn="l">
              <a:lnSpc>
                <a:spcPts val="4763"/>
              </a:lnSpc>
              <a:spcBef>
                <a:spcPct val="0"/>
              </a:spcBef>
            </a:pPr>
            <a:r>
              <a:rPr lang="en-US" sz="3402" b="1" dirty="0">
                <a:solidFill>
                  <a:srgbClr val="FFFFFF"/>
                </a:solidFill>
                <a:latin typeface="Arial Bold"/>
                <a:ea typeface="Arial Bold"/>
                <a:cs typeface="Arial Bold"/>
                <a:sym typeface="Arial Bold"/>
              </a:rPr>
              <a:t>Home Screen:</a:t>
            </a:r>
          </a:p>
        </p:txBody>
      </p:sp>
      <p:grpSp>
        <p:nvGrpSpPr>
          <p:cNvPr id="5" name="Group 5"/>
          <p:cNvGrpSpPr>
            <a:grpSpLocks noChangeAspect="1"/>
          </p:cNvGrpSpPr>
          <p:nvPr/>
        </p:nvGrpSpPr>
        <p:grpSpPr>
          <a:xfrm>
            <a:off x="1028700" y="3173204"/>
            <a:ext cx="3075344" cy="6085096"/>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685" r="-2685"/>
              </a:stretch>
            </a:blipFill>
          </p:spPr>
          <p:txBody>
            <a:bodyPr/>
            <a:lstStyle/>
            <a:p>
              <a:endParaRPr lang="en-US"/>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15" name="TextBox 15"/>
          <p:cNvSpPr txBox="1"/>
          <p:nvPr/>
        </p:nvSpPr>
        <p:spPr>
          <a:xfrm>
            <a:off x="4858653" y="3163679"/>
            <a:ext cx="11749909" cy="2105025"/>
          </a:xfrm>
          <a:prstGeom prst="rect">
            <a:avLst/>
          </a:prstGeom>
        </p:spPr>
        <p:txBody>
          <a:bodyPr lIns="0" tIns="0" rIns="0" bIns="0" rtlCol="0" anchor="t">
            <a:spAutoFit/>
          </a:bodyPr>
          <a:lstStyle/>
          <a:p>
            <a:pPr algn="just">
              <a:lnSpc>
                <a:spcPts val="4163"/>
              </a:lnSpc>
            </a:pPr>
            <a:r>
              <a:rPr lang="en-US" sz="3469">
                <a:solidFill>
                  <a:srgbClr val="FFFFFF"/>
                </a:solidFill>
                <a:latin typeface="Antic"/>
                <a:ea typeface="Antic"/>
                <a:cs typeface="Antic"/>
                <a:sym typeface="Antic"/>
              </a:rPr>
              <a:t>The home screen displays featured museum artifacts and statues, with a floating action button for accessing the scanning feature. The navigation drawer provides access to settings, chat, and other sections of the application.</a:t>
            </a:r>
          </a:p>
        </p:txBody>
      </p:sp>
      <p:sp>
        <p:nvSpPr>
          <p:cNvPr id="16" name="TextBox 16"/>
          <p:cNvSpPr txBox="1"/>
          <p:nvPr/>
        </p:nvSpPr>
        <p:spPr>
          <a:xfrm>
            <a:off x="4858653" y="6206227"/>
            <a:ext cx="11749909" cy="2105025"/>
          </a:xfrm>
          <a:prstGeom prst="rect">
            <a:avLst/>
          </a:prstGeom>
        </p:spPr>
        <p:txBody>
          <a:bodyPr lIns="0" tIns="0" rIns="0" bIns="0" rtlCol="0" anchor="t">
            <a:spAutoFit/>
          </a:bodyPr>
          <a:lstStyle/>
          <a:p>
            <a:pPr algn="just">
              <a:lnSpc>
                <a:spcPts val="4163"/>
              </a:lnSpc>
            </a:pPr>
            <a:r>
              <a:rPr lang="en-US" sz="3469">
                <a:solidFill>
                  <a:srgbClr val="FFFFFF"/>
                </a:solidFill>
                <a:latin typeface="Antic"/>
                <a:ea typeface="Antic"/>
                <a:cs typeface="Antic"/>
                <a:sym typeface="Antic"/>
              </a:rPr>
              <a:t>1.A customized app bar with search functionality</a:t>
            </a:r>
          </a:p>
          <a:p>
            <a:pPr algn="just">
              <a:lnSpc>
                <a:spcPts val="4163"/>
              </a:lnSpc>
            </a:pPr>
            <a:r>
              <a:rPr lang="en-US" sz="3469">
                <a:solidFill>
                  <a:srgbClr val="FFFFFF"/>
                </a:solidFill>
                <a:latin typeface="Antic"/>
                <a:ea typeface="Antic"/>
                <a:cs typeface="Antic"/>
                <a:sym typeface="Antic"/>
              </a:rPr>
              <a:t>2.A navigation drawer for app-wide navigation</a:t>
            </a:r>
          </a:p>
          <a:p>
            <a:pPr algn="just">
              <a:lnSpc>
                <a:spcPts val="4163"/>
              </a:lnSpc>
            </a:pPr>
            <a:r>
              <a:rPr lang="en-US" sz="3469">
                <a:solidFill>
                  <a:srgbClr val="FFFFFF"/>
                </a:solidFill>
                <a:latin typeface="Antic"/>
                <a:ea typeface="Antic"/>
                <a:cs typeface="Antic"/>
                <a:sym typeface="Antic"/>
              </a:rPr>
              <a:t>3.Lists of artifacts and statues</a:t>
            </a:r>
          </a:p>
          <a:p>
            <a:pPr algn="just">
              <a:lnSpc>
                <a:spcPts val="4163"/>
              </a:lnSpc>
            </a:pPr>
            <a:r>
              <a:rPr lang="en-US" sz="3469">
                <a:solidFill>
                  <a:srgbClr val="FFFFFF"/>
                </a:solidFill>
                <a:latin typeface="Antic"/>
                <a:ea typeface="Antic"/>
                <a:cs typeface="Antic"/>
                <a:sym typeface="Antic"/>
              </a:rPr>
              <a:t>4.A floating action button for statue scanning</a:t>
            </a:r>
          </a:p>
        </p:txBody>
      </p:sp>
      <p:sp>
        <p:nvSpPr>
          <p:cNvPr id="17" name="TextBox 17"/>
          <p:cNvSpPr txBox="1"/>
          <p:nvPr/>
        </p:nvSpPr>
        <p:spPr>
          <a:xfrm>
            <a:off x="1028700" y="9572625"/>
            <a:ext cx="1724757"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Figure.17</a:t>
            </a:r>
          </a:p>
        </p:txBody>
      </p:sp>
      <p:sp>
        <p:nvSpPr>
          <p:cNvPr id="18" name="TextBox 17">
            <a:extLst>
              <a:ext uri="{FF2B5EF4-FFF2-40B4-BE49-F238E27FC236}">
                <a16:creationId xmlns:a16="http://schemas.microsoft.com/office/drawing/2014/main" id="{F4182A95-85E5-BBE9-B266-0A4BCEEB1779}"/>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4</a:t>
            </a:r>
            <a:r>
              <a:rPr lang="en-US" dirty="0">
                <a:solidFill>
                  <a:srgbClr val="FFFFFF"/>
                </a:solidFill>
              </a:rPr>
              <a:t>6</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b="-14251"/>
            </a:stretch>
          </a:blipFill>
        </p:spPr>
        <p:txBody>
          <a:bodyPr/>
          <a:lstStyle/>
          <a:p>
            <a:endParaRPr lang="en-US"/>
          </a:p>
        </p:txBody>
      </p:sp>
      <p:sp>
        <p:nvSpPr>
          <p:cNvPr id="3" name="TextBox 3"/>
          <p:cNvSpPr txBox="1"/>
          <p:nvPr/>
        </p:nvSpPr>
        <p:spPr>
          <a:xfrm>
            <a:off x="1028700" y="1285875"/>
            <a:ext cx="8909848" cy="1114425"/>
          </a:xfrm>
          <a:prstGeom prst="rect">
            <a:avLst/>
          </a:prstGeom>
        </p:spPr>
        <p:txBody>
          <a:bodyPr lIns="0" tIns="0" rIns="0" bIns="0" rtlCol="0" anchor="t">
            <a:spAutoFit/>
          </a:bodyPr>
          <a:lstStyle/>
          <a:p>
            <a:pPr algn="ctr">
              <a:lnSpc>
                <a:spcPts val="8100"/>
              </a:lnSpc>
            </a:pPr>
            <a:r>
              <a:rPr lang="en-US" sz="9000" spc="-179">
                <a:solidFill>
                  <a:srgbClr val="D0A933"/>
                </a:solidFill>
                <a:latin typeface="Bogart"/>
                <a:ea typeface="Bogart"/>
                <a:cs typeface="Bogart"/>
                <a:sym typeface="Bogart"/>
              </a:rPr>
              <a:t>SYSTEM DESIGN</a:t>
            </a:r>
          </a:p>
        </p:txBody>
      </p:sp>
      <p:sp>
        <p:nvSpPr>
          <p:cNvPr id="4" name="TextBox 4"/>
          <p:cNvSpPr txBox="1"/>
          <p:nvPr/>
        </p:nvSpPr>
        <p:spPr>
          <a:xfrm>
            <a:off x="8184193" y="2705100"/>
            <a:ext cx="4805166" cy="560987"/>
          </a:xfrm>
          <a:prstGeom prst="rect">
            <a:avLst/>
          </a:prstGeom>
        </p:spPr>
        <p:txBody>
          <a:bodyPr lIns="0" tIns="0" rIns="0" bIns="0" rtlCol="0" anchor="t">
            <a:spAutoFit/>
          </a:bodyPr>
          <a:lstStyle/>
          <a:p>
            <a:pPr algn="l">
              <a:lnSpc>
                <a:spcPts val="4763"/>
              </a:lnSpc>
              <a:spcBef>
                <a:spcPct val="0"/>
              </a:spcBef>
            </a:pPr>
            <a:r>
              <a:rPr lang="en-US" sz="3402" b="1" dirty="0">
                <a:solidFill>
                  <a:srgbClr val="FFFFFF"/>
                </a:solidFill>
                <a:latin typeface="Arial Bold"/>
                <a:ea typeface="Arial Bold"/>
                <a:cs typeface="Arial Bold"/>
                <a:sym typeface="Arial Bold"/>
              </a:rPr>
              <a:t>Statue Recognition: </a:t>
            </a:r>
          </a:p>
        </p:txBody>
      </p:sp>
      <p:grpSp>
        <p:nvGrpSpPr>
          <p:cNvPr id="5" name="Group 5"/>
          <p:cNvGrpSpPr>
            <a:grpSpLocks noChangeAspect="1"/>
          </p:cNvGrpSpPr>
          <p:nvPr/>
        </p:nvGrpSpPr>
        <p:grpSpPr>
          <a:xfrm>
            <a:off x="1028700" y="3173204"/>
            <a:ext cx="3075344" cy="6085096"/>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685" r="-2685"/>
              </a:stretch>
            </a:blipFill>
          </p:spPr>
          <p:txBody>
            <a:bodyPr/>
            <a:lstStyle/>
            <a:p>
              <a:endParaRPr lang="en-US"/>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15" name="Group 15"/>
          <p:cNvGrpSpPr>
            <a:grpSpLocks noChangeAspect="1"/>
          </p:cNvGrpSpPr>
          <p:nvPr/>
        </p:nvGrpSpPr>
        <p:grpSpPr>
          <a:xfrm>
            <a:off x="4618404" y="3173204"/>
            <a:ext cx="3075344" cy="6085096"/>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685" r="-2685"/>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25" name="TextBox 25"/>
          <p:cNvSpPr txBox="1"/>
          <p:nvPr/>
        </p:nvSpPr>
        <p:spPr>
          <a:xfrm>
            <a:off x="8208097" y="3430346"/>
            <a:ext cx="8611956" cy="1581150"/>
          </a:xfrm>
          <a:prstGeom prst="rect">
            <a:avLst/>
          </a:prstGeom>
        </p:spPr>
        <p:txBody>
          <a:bodyPr lIns="0" tIns="0" rIns="0" bIns="0" rtlCol="0" anchor="t">
            <a:spAutoFit/>
          </a:bodyPr>
          <a:lstStyle/>
          <a:p>
            <a:pPr algn="just">
              <a:lnSpc>
                <a:spcPts val="4163"/>
              </a:lnSpc>
            </a:pPr>
            <a:r>
              <a:rPr lang="en-US" sz="3469">
                <a:solidFill>
                  <a:srgbClr val="FFFFFF"/>
                </a:solidFill>
                <a:latin typeface="Antic"/>
                <a:ea typeface="Antic"/>
                <a:cs typeface="Antic"/>
                <a:sym typeface="Antic"/>
              </a:rPr>
              <a:t>Image Selection: Users can capture a new image using the camera or select one from the gallery </a:t>
            </a:r>
          </a:p>
        </p:txBody>
      </p:sp>
      <p:sp>
        <p:nvSpPr>
          <p:cNvPr id="26" name="TextBox 26"/>
          <p:cNvSpPr txBox="1"/>
          <p:nvPr/>
        </p:nvSpPr>
        <p:spPr>
          <a:xfrm>
            <a:off x="8208097" y="5582996"/>
            <a:ext cx="9260874" cy="1581150"/>
          </a:xfrm>
          <a:prstGeom prst="rect">
            <a:avLst/>
          </a:prstGeom>
        </p:spPr>
        <p:txBody>
          <a:bodyPr lIns="0" tIns="0" rIns="0" bIns="0" rtlCol="0" anchor="t">
            <a:spAutoFit/>
          </a:bodyPr>
          <a:lstStyle/>
          <a:p>
            <a:pPr algn="just">
              <a:lnSpc>
                <a:spcPts val="4163"/>
              </a:lnSpc>
            </a:pPr>
            <a:r>
              <a:rPr lang="en-US" sz="3469">
                <a:solidFill>
                  <a:srgbClr val="FFFFFF"/>
                </a:solidFill>
                <a:latin typeface="Antic"/>
                <a:ea typeface="Antic"/>
                <a:cs typeface="Antic"/>
                <a:sym typeface="Antic"/>
              </a:rPr>
              <a:t>Result Screen:</a:t>
            </a:r>
          </a:p>
          <a:p>
            <a:pPr algn="just">
              <a:lnSpc>
                <a:spcPts val="4163"/>
              </a:lnSpc>
            </a:pPr>
            <a:r>
              <a:rPr lang="en-US" sz="3469">
                <a:solidFill>
                  <a:srgbClr val="FFFFFF"/>
                </a:solidFill>
                <a:latin typeface="Antic"/>
                <a:ea typeface="Antic"/>
                <a:cs typeface="Antic"/>
                <a:sym typeface="Antic"/>
              </a:rPr>
              <a:t>Upon successful recognition, Displays information in the user's selected language</a:t>
            </a:r>
          </a:p>
        </p:txBody>
      </p:sp>
      <p:sp>
        <p:nvSpPr>
          <p:cNvPr id="27" name="AutoShape 27"/>
          <p:cNvSpPr/>
          <p:nvPr/>
        </p:nvSpPr>
        <p:spPr>
          <a:xfrm flipV="1">
            <a:off x="8926061" y="8331652"/>
            <a:ext cx="7824946" cy="19425"/>
          </a:xfrm>
          <a:prstGeom prst="line">
            <a:avLst/>
          </a:prstGeom>
          <a:ln w="19050" cap="flat">
            <a:solidFill>
              <a:srgbClr val="FFFFFF"/>
            </a:solidFill>
            <a:prstDash val="solid"/>
            <a:headEnd type="none" w="sm" len="sm"/>
            <a:tailEnd type="none" w="sm" len="sm"/>
          </a:ln>
        </p:spPr>
        <p:txBody>
          <a:bodyPr/>
          <a:lstStyle/>
          <a:p>
            <a:endParaRPr lang="en-US"/>
          </a:p>
        </p:txBody>
      </p:sp>
      <p:sp>
        <p:nvSpPr>
          <p:cNvPr id="28" name="TextBox 28"/>
          <p:cNvSpPr txBox="1"/>
          <p:nvPr/>
        </p:nvSpPr>
        <p:spPr>
          <a:xfrm>
            <a:off x="1028700" y="9572625"/>
            <a:ext cx="1463712" cy="361950"/>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Figure.18</a:t>
            </a:r>
          </a:p>
        </p:txBody>
      </p:sp>
      <p:sp>
        <p:nvSpPr>
          <p:cNvPr id="29" name="TextBox 29"/>
          <p:cNvSpPr txBox="1"/>
          <p:nvPr/>
        </p:nvSpPr>
        <p:spPr>
          <a:xfrm>
            <a:off x="4709861" y="9572625"/>
            <a:ext cx="1633299" cy="361950"/>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Figure.19</a:t>
            </a:r>
          </a:p>
        </p:txBody>
      </p:sp>
      <p:sp>
        <p:nvSpPr>
          <p:cNvPr id="30" name="TextBox 29">
            <a:extLst>
              <a:ext uri="{FF2B5EF4-FFF2-40B4-BE49-F238E27FC236}">
                <a16:creationId xmlns:a16="http://schemas.microsoft.com/office/drawing/2014/main" id="{5A6E016D-3293-D044-F514-71ECF2AD106C}"/>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4</a:t>
            </a:r>
            <a:r>
              <a:rPr lang="en-US" dirty="0">
                <a:solidFill>
                  <a:srgbClr val="FFFFFF"/>
                </a:solidFill>
              </a:rPr>
              <a:t>7</a:t>
            </a:r>
            <a:endParaRPr sz="1800"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b="-14251"/>
            </a:stretch>
          </a:blipFill>
        </p:spPr>
        <p:txBody>
          <a:bodyPr/>
          <a:lstStyle/>
          <a:p>
            <a:endParaRPr lang="en-US"/>
          </a:p>
        </p:txBody>
      </p:sp>
      <p:sp>
        <p:nvSpPr>
          <p:cNvPr id="3" name="TextBox 3"/>
          <p:cNvSpPr txBox="1"/>
          <p:nvPr/>
        </p:nvSpPr>
        <p:spPr>
          <a:xfrm>
            <a:off x="1028700" y="1285875"/>
            <a:ext cx="8909848" cy="1114425"/>
          </a:xfrm>
          <a:prstGeom prst="rect">
            <a:avLst/>
          </a:prstGeom>
        </p:spPr>
        <p:txBody>
          <a:bodyPr lIns="0" tIns="0" rIns="0" bIns="0" rtlCol="0" anchor="t">
            <a:spAutoFit/>
          </a:bodyPr>
          <a:lstStyle/>
          <a:p>
            <a:pPr algn="ctr">
              <a:lnSpc>
                <a:spcPts val="8100"/>
              </a:lnSpc>
            </a:pPr>
            <a:r>
              <a:rPr lang="en-US" sz="9000" spc="-179">
                <a:solidFill>
                  <a:srgbClr val="D0A933"/>
                </a:solidFill>
                <a:latin typeface="Bogart"/>
                <a:ea typeface="Bogart"/>
                <a:cs typeface="Bogart"/>
                <a:sym typeface="Bogart"/>
              </a:rPr>
              <a:t>SYSTEM DESIGN</a:t>
            </a:r>
          </a:p>
        </p:txBody>
      </p:sp>
      <p:sp>
        <p:nvSpPr>
          <p:cNvPr id="4" name="TextBox 4"/>
          <p:cNvSpPr txBox="1"/>
          <p:nvPr/>
        </p:nvSpPr>
        <p:spPr>
          <a:xfrm>
            <a:off x="2311734" y="2365829"/>
            <a:ext cx="4805166" cy="560987"/>
          </a:xfrm>
          <a:prstGeom prst="rect">
            <a:avLst/>
          </a:prstGeom>
        </p:spPr>
        <p:txBody>
          <a:bodyPr lIns="0" tIns="0" rIns="0" bIns="0" rtlCol="0" anchor="t">
            <a:spAutoFit/>
          </a:bodyPr>
          <a:lstStyle/>
          <a:p>
            <a:pPr algn="l">
              <a:lnSpc>
                <a:spcPts val="4763"/>
              </a:lnSpc>
              <a:spcBef>
                <a:spcPct val="0"/>
              </a:spcBef>
            </a:pPr>
            <a:r>
              <a:rPr lang="en-US" sz="3402" b="1" dirty="0">
                <a:solidFill>
                  <a:srgbClr val="FFFFFF"/>
                </a:solidFill>
                <a:latin typeface="Arial Bold"/>
                <a:ea typeface="Arial Bold"/>
                <a:cs typeface="Arial Bold"/>
                <a:sym typeface="Arial Bold"/>
              </a:rPr>
              <a:t>Update Data:</a:t>
            </a:r>
          </a:p>
        </p:txBody>
      </p:sp>
      <p:grpSp>
        <p:nvGrpSpPr>
          <p:cNvPr id="5" name="Group 5"/>
          <p:cNvGrpSpPr/>
          <p:nvPr/>
        </p:nvGrpSpPr>
        <p:grpSpPr>
          <a:xfrm>
            <a:off x="2221783" y="3173204"/>
            <a:ext cx="13844434" cy="6085096"/>
            <a:chOff x="0" y="0"/>
            <a:chExt cx="18459246" cy="8113461"/>
          </a:xfrm>
        </p:grpSpPr>
        <p:grpSp>
          <p:nvGrpSpPr>
            <p:cNvPr id="6" name="Group 6"/>
            <p:cNvGrpSpPr>
              <a:grpSpLocks noChangeAspect="1"/>
            </p:cNvGrpSpPr>
            <p:nvPr/>
          </p:nvGrpSpPr>
          <p:grpSpPr>
            <a:xfrm>
              <a:off x="0" y="0"/>
              <a:ext cx="4100458" cy="8113461"/>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685" r="-2685"/>
                </a:stretch>
              </a:blipFill>
            </p:spPr>
            <p:txBody>
              <a:bodyPr/>
              <a:lstStyle/>
              <a:p>
                <a:endParaRPr lang="en-US"/>
              </a:p>
            </p:txBody>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16" name="Group 16"/>
            <p:cNvGrpSpPr>
              <a:grpSpLocks noChangeAspect="1"/>
            </p:cNvGrpSpPr>
            <p:nvPr/>
          </p:nvGrpSpPr>
          <p:grpSpPr>
            <a:xfrm>
              <a:off x="4786271" y="0"/>
              <a:ext cx="4100458" cy="8113461"/>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685" r="-2685"/>
                </a:stretch>
              </a:blipFill>
            </p:spPr>
            <p:txBody>
              <a:bodyPr/>
              <a:lstStyle/>
              <a:p>
                <a:endParaRPr lang="en-US"/>
              </a:p>
            </p:txBody>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26" name="Group 26"/>
            <p:cNvGrpSpPr>
              <a:grpSpLocks noChangeAspect="1"/>
            </p:cNvGrpSpPr>
            <p:nvPr/>
          </p:nvGrpSpPr>
          <p:grpSpPr>
            <a:xfrm>
              <a:off x="9572530" y="0"/>
              <a:ext cx="4100458" cy="8113461"/>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685" r="-2685"/>
                </a:stretch>
              </a:blipFill>
            </p:spPr>
            <p:txBody>
              <a:bodyPr/>
              <a:lstStyle/>
              <a:p>
                <a:endParaRPr lang="en-US"/>
              </a:p>
            </p:txBody>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36" name="Group 36"/>
            <p:cNvGrpSpPr>
              <a:grpSpLocks noChangeAspect="1"/>
            </p:cNvGrpSpPr>
            <p:nvPr/>
          </p:nvGrpSpPr>
          <p:grpSpPr>
            <a:xfrm>
              <a:off x="14358788" y="0"/>
              <a:ext cx="4100458" cy="8113461"/>
              <a:chOff x="0" y="0"/>
              <a:chExt cx="2620010" cy="5184140"/>
            </a:xfrm>
          </p:grpSpPr>
          <p:sp>
            <p:nvSpPr>
              <p:cNvPr id="37" name="Freeform 3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8" name="Freeform 3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685" r="-2685"/>
                </a:stretch>
              </a:blipFill>
            </p:spPr>
            <p:txBody>
              <a:bodyPr/>
              <a:lstStyle/>
              <a:p>
                <a:endParaRPr lang="en-US"/>
              </a:p>
            </p:txBody>
          </p:sp>
          <p:sp>
            <p:nvSpPr>
              <p:cNvPr id="39" name="Freeform 3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40" name="Freeform 4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41" name="Freeform 4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42" name="Freeform 4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43" name="Freeform 4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44" name="Freeform 4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45" name="Freeform 4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sp>
        <p:nvSpPr>
          <p:cNvPr id="46" name="TextBox 46"/>
          <p:cNvSpPr txBox="1"/>
          <p:nvPr/>
        </p:nvSpPr>
        <p:spPr>
          <a:xfrm>
            <a:off x="2221783" y="9572625"/>
            <a:ext cx="1240036" cy="361950"/>
          </a:xfrm>
          <a:prstGeom prst="rect">
            <a:avLst/>
          </a:prstGeom>
        </p:spPr>
        <p:txBody>
          <a:bodyPr lIns="0" tIns="0" rIns="0" bIns="0" rtlCol="0" anchor="t">
            <a:spAutoFit/>
          </a:bodyPr>
          <a:lstStyle/>
          <a:p>
            <a:pPr algn="just">
              <a:lnSpc>
                <a:spcPts val="2879"/>
              </a:lnSpc>
              <a:spcBef>
                <a:spcPct val="0"/>
              </a:spcBef>
            </a:pPr>
            <a:r>
              <a:rPr lang="en-US" sz="2400" u="none" strike="noStrike">
                <a:solidFill>
                  <a:srgbClr val="FFFFFF"/>
                </a:solidFill>
                <a:latin typeface="Antic"/>
                <a:ea typeface="Antic"/>
                <a:cs typeface="Antic"/>
                <a:sym typeface="Antic"/>
              </a:rPr>
              <a:t>Figure.20</a:t>
            </a:r>
          </a:p>
        </p:txBody>
      </p:sp>
      <p:sp>
        <p:nvSpPr>
          <p:cNvPr id="47" name="TextBox 46">
            <a:extLst>
              <a:ext uri="{FF2B5EF4-FFF2-40B4-BE49-F238E27FC236}">
                <a16:creationId xmlns:a16="http://schemas.microsoft.com/office/drawing/2014/main" id="{89E895BE-F0DB-80FF-C61B-5C489074431E}"/>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4</a:t>
            </a:r>
            <a:r>
              <a:rPr lang="en-US" dirty="0">
                <a:solidFill>
                  <a:srgbClr val="FFFFFF"/>
                </a:solidFill>
              </a:rPr>
              <a:t>8</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b="-14251"/>
            </a:stretch>
          </a:blipFill>
        </p:spPr>
        <p:txBody>
          <a:bodyPr/>
          <a:lstStyle/>
          <a:p>
            <a:endParaRPr lang="en-US"/>
          </a:p>
        </p:txBody>
      </p:sp>
      <p:sp>
        <p:nvSpPr>
          <p:cNvPr id="3" name="TextBox 3"/>
          <p:cNvSpPr txBox="1"/>
          <p:nvPr/>
        </p:nvSpPr>
        <p:spPr>
          <a:xfrm>
            <a:off x="1028700" y="1285875"/>
            <a:ext cx="8909848" cy="1114425"/>
          </a:xfrm>
          <a:prstGeom prst="rect">
            <a:avLst/>
          </a:prstGeom>
        </p:spPr>
        <p:txBody>
          <a:bodyPr lIns="0" tIns="0" rIns="0" bIns="0" rtlCol="0" anchor="t">
            <a:spAutoFit/>
          </a:bodyPr>
          <a:lstStyle/>
          <a:p>
            <a:pPr algn="ctr">
              <a:lnSpc>
                <a:spcPts val="8100"/>
              </a:lnSpc>
            </a:pPr>
            <a:r>
              <a:rPr lang="en-US" sz="9000" spc="-179">
                <a:solidFill>
                  <a:srgbClr val="D0A933"/>
                </a:solidFill>
                <a:latin typeface="Bogart"/>
                <a:ea typeface="Bogart"/>
                <a:cs typeface="Bogart"/>
                <a:sym typeface="Bogart"/>
              </a:rPr>
              <a:t>SYSTEM DESIGN</a:t>
            </a:r>
          </a:p>
        </p:txBody>
      </p:sp>
      <p:sp>
        <p:nvSpPr>
          <p:cNvPr id="4" name="TextBox 4"/>
          <p:cNvSpPr txBox="1"/>
          <p:nvPr/>
        </p:nvSpPr>
        <p:spPr>
          <a:xfrm>
            <a:off x="8240904" y="2675160"/>
            <a:ext cx="4805166" cy="560987"/>
          </a:xfrm>
          <a:prstGeom prst="rect">
            <a:avLst/>
          </a:prstGeom>
        </p:spPr>
        <p:txBody>
          <a:bodyPr lIns="0" tIns="0" rIns="0" bIns="0" rtlCol="0" anchor="t">
            <a:spAutoFit/>
          </a:bodyPr>
          <a:lstStyle/>
          <a:p>
            <a:pPr algn="l">
              <a:lnSpc>
                <a:spcPts val="4763"/>
              </a:lnSpc>
              <a:spcBef>
                <a:spcPct val="0"/>
              </a:spcBef>
            </a:pPr>
            <a:r>
              <a:rPr lang="en-US" sz="3402" b="1" dirty="0">
                <a:solidFill>
                  <a:srgbClr val="FFFFFF"/>
                </a:solidFill>
                <a:latin typeface="Arial Bold"/>
                <a:ea typeface="Arial Bold"/>
                <a:cs typeface="Arial Bold"/>
                <a:sym typeface="Arial Bold"/>
              </a:rPr>
              <a:t>Chatbot:</a:t>
            </a:r>
          </a:p>
        </p:txBody>
      </p:sp>
      <p:grpSp>
        <p:nvGrpSpPr>
          <p:cNvPr id="5" name="Group 5"/>
          <p:cNvGrpSpPr>
            <a:grpSpLocks noChangeAspect="1"/>
          </p:cNvGrpSpPr>
          <p:nvPr/>
        </p:nvGrpSpPr>
        <p:grpSpPr>
          <a:xfrm>
            <a:off x="1028700" y="3173204"/>
            <a:ext cx="3075344" cy="6085096"/>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685" r="-2685"/>
              </a:stretch>
            </a:blipFill>
          </p:spPr>
          <p:txBody>
            <a:bodyPr/>
            <a:lstStyle/>
            <a:p>
              <a:endParaRPr lang="en-US"/>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15" name="Group 15"/>
          <p:cNvGrpSpPr>
            <a:grpSpLocks noChangeAspect="1"/>
          </p:cNvGrpSpPr>
          <p:nvPr/>
        </p:nvGrpSpPr>
        <p:grpSpPr>
          <a:xfrm>
            <a:off x="4618404" y="3173204"/>
            <a:ext cx="3075344" cy="6085096"/>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r="-5371"/>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25" name="TextBox 25"/>
          <p:cNvSpPr txBox="1"/>
          <p:nvPr/>
        </p:nvSpPr>
        <p:spPr>
          <a:xfrm>
            <a:off x="8208097" y="3430346"/>
            <a:ext cx="8593215" cy="1055032"/>
          </a:xfrm>
          <a:prstGeom prst="rect">
            <a:avLst/>
          </a:prstGeom>
        </p:spPr>
        <p:txBody>
          <a:bodyPr lIns="0" tIns="0" rIns="0" bIns="0" rtlCol="0" anchor="t">
            <a:spAutoFit/>
          </a:bodyPr>
          <a:lstStyle/>
          <a:p>
            <a:pPr algn="just">
              <a:lnSpc>
                <a:spcPts val="4163"/>
              </a:lnSpc>
            </a:pPr>
            <a:r>
              <a:rPr lang="en-US" sz="3469" dirty="0">
                <a:solidFill>
                  <a:srgbClr val="FFFFFF"/>
                </a:solidFill>
                <a:latin typeface="Antic"/>
                <a:ea typeface="Antic"/>
                <a:cs typeface="Antic"/>
                <a:sym typeface="Antic"/>
              </a:rPr>
              <a:t>2.Send a message to the bot if you need any information, as it will respond real time.</a:t>
            </a:r>
          </a:p>
        </p:txBody>
      </p:sp>
      <p:sp>
        <p:nvSpPr>
          <p:cNvPr id="26" name="AutoShape 26"/>
          <p:cNvSpPr/>
          <p:nvPr/>
        </p:nvSpPr>
        <p:spPr>
          <a:xfrm flipV="1">
            <a:off x="8976343" y="7251949"/>
            <a:ext cx="7824946" cy="19425"/>
          </a:xfrm>
          <a:prstGeom prst="line">
            <a:avLst/>
          </a:prstGeom>
          <a:ln w="19050" cap="flat">
            <a:solidFill>
              <a:srgbClr val="FFFFFF"/>
            </a:solidFill>
            <a:prstDash val="solid"/>
            <a:headEnd type="none" w="sm" len="sm"/>
            <a:tailEnd type="none" w="sm" len="sm"/>
          </a:ln>
        </p:spPr>
        <p:txBody>
          <a:bodyPr/>
          <a:lstStyle/>
          <a:p>
            <a:endParaRPr lang="en-US"/>
          </a:p>
        </p:txBody>
      </p:sp>
      <p:sp>
        <p:nvSpPr>
          <p:cNvPr id="27" name="TextBox 27"/>
          <p:cNvSpPr txBox="1"/>
          <p:nvPr/>
        </p:nvSpPr>
        <p:spPr>
          <a:xfrm>
            <a:off x="1028700" y="9572625"/>
            <a:ext cx="1485900" cy="361950"/>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Figure.21</a:t>
            </a:r>
          </a:p>
        </p:txBody>
      </p:sp>
      <p:sp>
        <p:nvSpPr>
          <p:cNvPr id="28" name="TextBox 28"/>
          <p:cNvSpPr txBox="1"/>
          <p:nvPr/>
        </p:nvSpPr>
        <p:spPr>
          <a:xfrm>
            <a:off x="4709862" y="9572625"/>
            <a:ext cx="1224843" cy="361950"/>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Figure.22</a:t>
            </a:r>
          </a:p>
        </p:txBody>
      </p:sp>
      <p:sp>
        <p:nvSpPr>
          <p:cNvPr id="29" name="TextBox 28">
            <a:extLst>
              <a:ext uri="{FF2B5EF4-FFF2-40B4-BE49-F238E27FC236}">
                <a16:creationId xmlns:a16="http://schemas.microsoft.com/office/drawing/2014/main" id="{3664401B-5325-13DE-8EB0-58443839BAA9}"/>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4</a:t>
            </a:r>
            <a:r>
              <a:rPr lang="en-US" dirty="0">
                <a:solidFill>
                  <a:srgbClr val="FFFFFF"/>
                </a:solidFill>
              </a:rPr>
              <a:t>9</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1" y="1"/>
            <a:ext cx="18259425" cy="10287000"/>
          </a:xfrm>
          <a:custGeom>
            <a:avLst/>
            <a:gdLst/>
            <a:ahLst/>
            <a:cxnLst/>
            <a:rect l="l" t="t" r="r" b="b"/>
            <a:pathLst>
              <a:path w="18721082" h="12392017">
                <a:moveTo>
                  <a:pt x="0" y="0"/>
                </a:moveTo>
                <a:lnTo>
                  <a:pt x="18721082" y="0"/>
                </a:lnTo>
                <a:lnTo>
                  <a:pt x="18721082" y="12392017"/>
                </a:lnTo>
                <a:lnTo>
                  <a:pt x="0" y="12392017"/>
                </a:lnTo>
                <a:lnTo>
                  <a:pt x="0" y="0"/>
                </a:lnTo>
                <a:close/>
              </a:path>
            </a:pathLst>
          </a:custGeom>
          <a:blipFill>
            <a:blip r:embed="rId2">
              <a:alphaModFix amt="20999"/>
            </a:blip>
            <a:stretch>
              <a:fillRect l="-2528" t="-20405" b="-61334"/>
            </a:stretch>
          </a:blipFill>
        </p:spPr>
        <p:txBody>
          <a:bodyPr/>
          <a:lstStyle/>
          <a:p>
            <a:endParaRPr lang="en-US"/>
          </a:p>
        </p:txBody>
      </p:sp>
      <p:sp>
        <p:nvSpPr>
          <p:cNvPr id="3" name="Freeform 3"/>
          <p:cNvSpPr/>
          <p:nvPr/>
        </p:nvSpPr>
        <p:spPr>
          <a:xfrm rot="-5400000">
            <a:off x="1333045" y="1237893"/>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4" name="Freeform 4"/>
          <p:cNvSpPr/>
          <p:nvPr/>
        </p:nvSpPr>
        <p:spPr>
          <a:xfrm rot="-5400000">
            <a:off x="7453358" y="1237893"/>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5" name="Freeform 5"/>
          <p:cNvSpPr/>
          <p:nvPr/>
        </p:nvSpPr>
        <p:spPr>
          <a:xfrm rot="-5400000">
            <a:off x="13573671" y="1237893"/>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6" name="Freeform 6"/>
          <p:cNvSpPr/>
          <p:nvPr/>
        </p:nvSpPr>
        <p:spPr>
          <a:xfrm rot="-5400000">
            <a:off x="1428277" y="5350359"/>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7" name="Freeform 7"/>
          <p:cNvSpPr/>
          <p:nvPr/>
        </p:nvSpPr>
        <p:spPr>
          <a:xfrm rot="-5400000">
            <a:off x="7929403" y="-745622"/>
            <a:ext cx="1996113" cy="3548645"/>
          </a:xfrm>
          <a:custGeom>
            <a:avLst/>
            <a:gdLst/>
            <a:ahLst/>
            <a:cxnLst/>
            <a:rect l="l" t="t" r="r" b="b"/>
            <a:pathLst>
              <a:path w="1996113" h="3548645">
                <a:moveTo>
                  <a:pt x="0" y="0"/>
                </a:moveTo>
                <a:lnTo>
                  <a:pt x="1996112" y="0"/>
                </a:lnTo>
                <a:lnTo>
                  <a:pt x="1996112" y="3548644"/>
                </a:lnTo>
                <a:lnTo>
                  <a:pt x="0" y="3548644"/>
                </a:lnTo>
                <a:lnTo>
                  <a:pt x="0" y="0"/>
                </a:lnTo>
                <a:close/>
              </a:path>
            </a:pathLst>
          </a:custGeom>
          <a:blipFill>
            <a:blip r:embed="rId4"/>
            <a:stretch>
              <a:fillRect/>
            </a:stretch>
          </a:blipFill>
        </p:spPr>
        <p:txBody>
          <a:bodyPr/>
          <a:lstStyle/>
          <a:p>
            <a:endParaRPr lang="en-US"/>
          </a:p>
        </p:txBody>
      </p:sp>
      <p:grpSp>
        <p:nvGrpSpPr>
          <p:cNvPr id="8" name="Group 8"/>
          <p:cNvGrpSpPr/>
          <p:nvPr/>
        </p:nvGrpSpPr>
        <p:grpSpPr>
          <a:xfrm>
            <a:off x="7433437" y="262366"/>
            <a:ext cx="2988045" cy="1076004"/>
            <a:chOff x="0" y="0"/>
            <a:chExt cx="3984060" cy="1434672"/>
          </a:xfrm>
        </p:grpSpPr>
        <p:sp>
          <p:nvSpPr>
            <p:cNvPr id="9" name="TextBox 9"/>
            <p:cNvSpPr txBox="1"/>
            <p:nvPr/>
          </p:nvSpPr>
          <p:spPr>
            <a:xfrm>
              <a:off x="0" y="19050"/>
              <a:ext cx="3984060" cy="444763"/>
            </a:xfrm>
            <a:prstGeom prst="rect">
              <a:avLst/>
            </a:prstGeom>
          </p:spPr>
          <p:txBody>
            <a:bodyPr lIns="0" tIns="0" rIns="0" bIns="0" rtlCol="0" anchor="t">
              <a:spAutoFit/>
            </a:bodyPr>
            <a:lstStyle/>
            <a:p>
              <a:pPr algn="ctr">
                <a:lnSpc>
                  <a:spcPts val="2436"/>
                </a:lnSpc>
              </a:pPr>
              <a:endParaRPr/>
            </a:p>
          </p:txBody>
        </p:sp>
        <p:sp>
          <p:nvSpPr>
            <p:cNvPr id="10" name="TextBox 10"/>
            <p:cNvSpPr txBox="1"/>
            <p:nvPr/>
          </p:nvSpPr>
          <p:spPr>
            <a:xfrm>
              <a:off x="0" y="446606"/>
              <a:ext cx="3984060" cy="988066"/>
            </a:xfrm>
            <a:prstGeom prst="rect">
              <a:avLst/>
            </a:prstGeom>
          </p:spPr>
          <p:txBody>
            <a:bodyPr lIns="0" tIns="0" rIns="0" bIns="0" rtlCol="0" anchor="t">
              <a:spAutoFit/>
            </a:bodyPr>
            <a:lstStyle/>
            <a:p>
              <a:pPr algn="ctr">
                <a:lnSpc>
                  <a:spcPts val="4905"/>
                </a:lnSpc>
              </a:pPr>
              <a:r>
                <a:rPr lang="en-US" sz="5450" spc="-190">
                  <a:solidFill>
                    <a:srgbClr val="000000"/>
                  </a:solidFill>
                  <a:latin typeface="Chromium One"/>
                  <a:ea typeface="Chromium One"/>
                  <a:cs typeface="Chromium One"/>
                  <a:sym typeface="Chromium One"/>
                </a:rPr>
                <a:t>outlines</a:t>
              </a:r>
            </a:p>
          </p:txBody>
        </p:sp>
      </p:grpSp>
      <p:grpSp>
        <p:nvGrpSpPr>
          <p:cNvPr id="11" name="Group 11"/>
          <p:cNvGrpSpPr/>
          <p:nvPr/>
        </p:nvGrpSpPr>
        <p:grpSpPr>
          <a:xfrm>
            <a:off x="1028700" y="3334819"/>
            <a:ext cx="5106116" cy="1442671"/>
            <a:chOff x="0" y="1142779"/>
            <a:chExt cx="6808155" cy="3032645"/>
          </a:xfrm>
        </p:grpSpPr>
        <p:sp>
          <p:nvSpPr>
            <p:cNvPr id="12" name="TextBox 12"/>
            <p:cNvSpPr txBox="1"/>
            <p:nvPr/>
          </p:nvSpPr>
          <p:spPr>
            <a:xfrm>
              <a:off x="923461" y="1142779"/>
              <a:ext cx="2895600" cy="1240042"/>
            </a:xfrm>
            <a:prstGeom prst="rect">
              <a:avLst/>
            </a:prstGeom>
          </p:spPr>
          <p:txBody>
            <a:bodyPr wrap="square" lIns="0" tIns="0" rIns="0" bIns="0" rtlCol="0" anchor="t">
              <a:spAutoFit/>
            </a:bodyPr>
            <a:lstStyle/>
            <a:p>
              <a:pPr>
                <a:lnSpc>
                  <a:spcPts val="4600"/>
                </a:lnSpc>
              </a:pPr>
              <a:r>
                <a:rPr lang="en-US" sz="4400" b="1" dirty="0">
                  <a:solidFill>
                    <a:srgbClr val="502F18"/>
                  </a:solidFill>
                  <a:latin typeface="Kollektif Bold"/>
                  <a:ea typeface="Kollektif Bold"/>
                  <a:cs typeface="Kollektif Bold"/>
                  <a:sym typeface="Kollektif Bold"/>
                </a:rPr>
                <a:t>Dataset</a:t>
              </a:r>
              <a:endParaRPr lang="en-US" sz="4381" b="1" dirty="0">
                <a:solidFill>
                  <a:srgbClr val="502F18"/>
                </a:solidFill>
                <a:latin typeface="Kollektif Bold"/>
                <a:ea typeface="Kollektif Bold"/>
                <a:cs typeface="Kollektif Bold"/>
                <a:sym typeface="Kollektif Bold"/>
              </a:endParaRPr>
            </a:p>
          </p:txBody>
        </p:sp>
        <p:sp>
          <p:nvSpPr>
            <p:cNvPr id="13" name="TextBox 13"/>
            <p:cNvSpPr txBox="1"/>
            <p:nvPr/>
          </p:nvSpPr>
          <p:spPr>
            <a:xfrm>
              <a:off x="0" y="3152214"/>
              <a:ext cx="6808155" cy="467140"/>
            </a:xfrm>
            <a:prstGeom prst="rect">
              <a:avLst/>
            </a:prstGeom>
          </p:spPr>
          <p:txBody>
            <a:bodyPr lIns="0" tIns="0" rIns="0" bIns="0" rtlCol="0" anchor="t">
              <a:spAutoFit/>
            </a:bodyPr>
            <a:lstStyle/>
            <a:p>
              <a:pPr algn="l">
                <a:lnSpc>
                  <a:spcPts val="2771"/>
                </a:lnSpc>
              </a:pPr>
              <a:endParaRPr/>
            </a:p>
          </p:txBody>
        </p:sp>
        <p:sp>
          <p:nvSpPr>
            <p:cNvPr id="14" name="TextBox 14"/>
            <p:cNvSpPr txBox="1"/>
            <p:nvPr/>
          </p:nvSpPr>
          <p:spPr>
            <a:xfrm>
              <a:off x="0" y="3669068"/>
              <a:ext cx="6808155" cy="506356"/>
            </a:xfrm>
            <a:prstGeom prst="rect">
              <a:avLst/>
            </a:prstGeom>
          </p:spPr>
          <p:txBody>
            <a:bodyPr lIns="0" tIns="0" rIns="0" bIns="0" rtlCol="0" anchor="t">
              <a:spAutoFit/>
            </a:bodyPr>
            <a:lstStyle/>
            <a:p>
              <a:pPr algn="l">
                <a:lnSpc>
                  <a:spcPts val="3102"/>
                </a:lnSpc>
              </a:pPr>
              <a:endParaRPr/>
            </a:p>
          </p:txBody>
        </p:sp>
      </p:grpSp>
      <p:grpSp>
        <p:nvGrpSpPr>
          <p:cNvPr id="15" name="Group 15"/>
          <p:cNvGrpSpPr/>
          <p:nvPr/>
        </p:nvGrpSpPr>
        <p:grpSpPr>
          <a:xfrm>
            <a:off x="1815404" y="8810401"/>
            <a:ext cx="6846496" cy="893463"/>
            <a:chOff x="0" y="0"/>
            <a:chExt cx="9128662" cy="1191284"/>
          </a:xfrm>
        </p:grpSpPr>
        <p:sp>
          <p:nvSpPr>
            <p:cNvPr id="16" name="TextBox 16"/>
            <p:cNvSpPr txBox="1"/>
            <p:nvPr/>
          </p:nvSpPr>
          <p:spPr>
            <a:xfrm>
              <a:off x="0" y="-9525"/>
              <a:ext cx="9128662" cy="547314"/>
            </a:xfrm>
            <a:prstGeom prst="rect">
              <a:avLst/>
            </a:prstGeom>
          </p:spPr>
          <p:txBody>
            <a:bodyPr lIns="0" tIns="0" rIns="0" bIns="0" rtlCol="0" anchor="t">
              <a:spAutoFit/>
            </a:bodyPr>
            <a:lstStyle/>
            <a:p>
              <a:pPr algn="l">
                <a:lnSpc>
                  <a:spcPts val="3257"/>
                </a:lnSpc>
              </a:pPr>
              <a:endParaRPr/>
            </a:p>
          </p:txBody>
        </p:sp>
        <p:sp>
          <p:nvSpPr>
            <p:cNvPr id="17" name="TextBox 17"/>
            <p:cNvSpPr txBox="1"/>
            <p:nvPr/>
          </p:nvSpPr>
          <p:spPr>
            <a:xfrm>
              <a:off x="0" y="604558"/>
              <a:ext cx="9128662" cy="586726"/>
            </a:xfrm>
            <a:prstGeom prst="rect">
              <a:avLst/>
            </a:prstGeom>
          </p:spPr>
          <p:txBody>
            <a:bodyPr lIns="0" tIns="0" rIns="0" bIns="0" rtlCol="0" anchor="t">
              <a:spAutoFit/>
            </a:bodyPr>
            <a:lstStyle/>
            <a:p>
              <a:pPr algn="l">
                <a:lnSpc>
                  <a:spcPts val="3646"/>
                </a:lnSpc>
              </a:pPr>
              <a:endParaRPr/>
            </a:p>
          </p:txBody>
        </p:sp>
      </p:grpSp>
      <p:sp>
        <p:nvSpPr>
          <p:cNvPr id="18" name="Freeform 18"/>
          <p:cNvSpPr/>
          <p:nvPr/>
        </p:nvSpPr>
        <p:spPr>
          <a:xfrm rot="-5400000">
            <a:off x="7453358" y="5351526"/>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19" name="Freeform 19"/>
          <p:cNvSpPr/>
          <p:nvPr/>
        </p:nvSpPr>
        <p:spPr>
          <a:xfrm rot="-5400000">
            <a:off x="13478439" y="5358212"/>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13465132" y="7428785"/>
            <a:ext cx="6969180" cy="1500093"/>
          </a:xfrm>
          <a:prstGeom prst="rect">
            <a:avLst/>
          </a:prstGeom>
        </p:spPr>
        <p:txBody>
          <a:bodyPr lIns="0" tIns="0" rIns="0" bIns="0" rtlCol="0" anchor="t">
            <a:spAutoFit/>
          </a:bodyPr>
          <a:lstStyle/>
          <a:p>
            <a:pPr algn="l">
              <a:lnSpc>
                <a:spcPts val="5503"/>
              </a:lnSpc>
            </a:pPr>
            <a:r>
              <a:rPr lang="en-US" sz="5241" b="1" dirty="0" err="1">
                <a:solidFill>
                  <a:srgbClr val="502F18"/>
                </a:solidFill>
                <a:latin typeface="Kollektif Bold"/>
                <a:ea typeface="Kollektif Bold"/>
                <a:cs typeface="Kollektif Bold"/>
                <a:sym typeface="Kollektif Bold"/>
              </a:rPr>
              <a:t>Refernces</a:t>
            </a:r>
            <a:r>
              <a:rPr lang="en-US" sz="5241" b="1" dirty="0">
                <a:solidFill>
                  <a:srgbClr val="502F18"/>
                </a:solidFill>
                <a:latin typeface="Kollektif Bold"/>
                <a:ea typeface="Kollektif Bold"/>
                <a:cs typeface="Kollektif Bold"/>
                <a:sym typeface="Kollektif Bold"/>
              </a:rPr>
              <a:t>​</a:t>
            </a:r>
          </a:p>
          <a:p>
            <a:pPr algn="l">
              <a:lnSpc>
                <a:spcPts val="5503"/>
              </a:lnSpc>
            </a:pPr>
            <a:endParaRPr lang="en-US" sz="5241" b="1" dirty="0">
              <a:solidFill>
                <a:srgbClr val="502F18"/>
              </a:solidFill>
              <a:latin typeface="Kollektif Bold"/>
              <a:ea typeface="Kollektif Bold"/>
              <a:cs typeface="Kollektif Bold"/>
              <a:sym typeface="Kollektif Bold"/>
            </a:endParaRPr>
          </a:p>
        </p:txBody>
      </p:sp>
      <p:grpSp>
        <p:nvGrpSpPr>
          <p:cNvPr id="25" name="Group 25"/>
          <p:cNvGrpSpPr/>
          <p:nvPr/>
        </p:nvGrpSpPr>
        <p:grpSpPr>
          <a:xfrm>
            <a:off x="13610589" y="4469206"/>
            <a:ext cx="6459760" cy="842994"/>
            <a:chOff x="0" y="1810583"/>
            <a:chExt cx="8613013" cy="1123992"/>
          </a:xfrm>
        </p:grpSpPr>
        <p:sp>
          <p:nvSpPr>
            <p:cNvPr id="27" name="TextBox 27"/>
            <p:cNvSpPr txBox="1"/>
            <p:nvPr/>
          </p:nvSpPr>
          <p:spPr>
            <a:xfrm>
              <a:off x="0" y="1810583"/>
              <a:ext cx="8613013" cy="507411"/>
            </a:xfrm>
            <a:prstGeom prst="rect">
              <a:avLst/>
            </a:prstGeom>
          </p:spPr>
          <p:txBody>
            <a:bodyPr lIns="0" tIns="0" rIns="0" bIns="0" rtlCol="0" anchor="t">
              <a:spAutoFit/>
            </a:bodyPr>
            <a:lstStyle/>
            <a:p>
              <a:pPr algn="l">
                <a:lnSpc>
                  <a:spcPts val="3073"/>
                </a:lnSpc>
              </a:pPr>
              <a:endParaRPr/>
            </a:p>
          </p:txBody>
        </p:sp>
        <p:sp>
          <p:nvSpPr>
            <p:cNvPr id="28" name="TextBox 28"/>
            <p:cNvSpPr txBox="1"/>
            <p:nvPr/>
          </p:nvSpPr>
          <p:spPr>
            <a:xfrm>
              <a:off x="0" y="2378301"/>
              <a:ext cx="8613013" cy="556274"/>
            </a:xfrm>
            <a:prstGeom prst="rect">
              <a:avLst/>
            </a:prstGeom>
          </p:spPr>
          <p:txBody>
            <a:bodyPr lIns="0" tIns="0" rIns="0" bIns="0" rtlCol="0" anchor="t">
              <a:spAutoFit/>
            </a:bodyPr>
            <a:lstStyle/>
            <a:p>
              <a:pPr algn="l">
                <a:lnSpc>
                  <a:spcPts val="3440"/>
                </a:lnSpc>
              </a:pPr>
              <a:endParaRPr/>
            </a:p>
          </p:txBody>
        </p:sp>
      </p:grpSp>
      <p:grpSp>
        <p:nvGrpSpPr>
          <p:cNvPr id="29" name="Group 29"/>
          <p:cNvGrpSpPr/>
          <p:nvPr/>
        </p:nvGrpSpPr>
        <p:grpSpPr>
          <a:xfrm>
            <a:off x="1028700" y="9332157"/>
            <a:ext cx="7390848" cy="842994"/>
            <a:chOff x="0" y="2658186"/>
            <a:chExt cx="9854464" cy="1123992"/>
          </a:xfrm>
        </p:grpSpPr>
        <p:sp>
          <p:nvSpPr>
            <p:cNvPr id="31" name="TextBox 31"/>
            <p:cNvSpPr txBox="1"/>
            <p:nvPr/>
          </p:nvSpPr>
          <p:spPr>
            <a:xfrm>
              <a:off x="0" y="2658186"/>
              <a:ext cx="9854464" cy="507411"/>
            </a:xfrm>
            <a:prstGeom prst="rect">
              <a:avLst/>
            </a:prstGeom>
          </p:spPr>
          <p:txBody>
            <a:bodyPr lIns="0" tIns="0" rIns="0" bIns="0" rtlCol="0" anchor="t">
              <a:spAutoFit/>
            </a:bodyPr>
            <a:lstStyle/>
            <a:p>
              <a:pPr algn="l">
                <a:lnSpc>
                  <a:spcPts val="3073"/>
                </a:lnSpc>
              </a:pPr>
              <a:endParaRPr/>
            </a:p>
          </p:txBody>
        </p:sp>
        <p:sp>
          <p:nvSpPr>
            <p:cNvPr id="32" name="TextBox 32"/>
            <p:cNvSpPr txBox="1"/>
            <p:nvPr/>
          </p:nvSpPr>
          <p:spPr>
            <a:xfrm>
              <a:off x="0" y="3225904"/>
              <a:ext cx="9854464" cy="556274"/>
            </a:xfrm>
            <a:prstGeom prst="rect">
              <a:avLst/>
            </a:prstGeom>
          </p:spPr>
          <p:txBody>
            <a:bodyPr lIns="0" tIns="0" rIns="0" bIns="0" rtlCol="0" anchor="t">
              <a:spAutoFit/>
            </a:bodyPr>
            <a:lstStyle/>
            <a:p>
              <a:pPr algn="l">
                <a:lnSpc>
                  <a:spcPts val="3440"/>
                </a:lnSpc>
              </a:pPr>
              <a:endParaRPr/>
            </a:p>
          </p:txBody>
        </p:sp>
      </p:grpSp>
      <p:grpSp>
        <p:nvGrpSpPr>
          <p:cNvPr id="33" name="Group 33"/>
          <p:cNvGrpSpPr/>
          <p:nvPr/>
        </p:nvGrpSpPr>
        <p:grpSpPr>
          <a:xfrm>
            <a:off x="1028700" y="7386911"/>
            <a:ext cx="6969180" cy="2383989"/>
            <a:chOff x="0" y="0"/>
            <a:chExt cx="9292239" cy="3178651"/>
          </a:xfrm>
        </p:grpSpPr>
        <p:sp>
          <p:nvSpPr>
            <p:cNvPr id="34" name="TextBox 34"/>
            <p:cNvSpPr txBox="1"/>
            <p:nvPr/>
          </p:nvSpPr>
          <p:spPr>
            <a:xfrm>
              <a:off x="0" y="-28575"/>
              <a:ext cx="9292239" cy="1088807"/>
            </a:xfrm>
            <a:prstGeom prst="rect">
              <a:avLst/>
            </a:prstGeom>
          </p:spPr>
          <p:txBody>
            <a:bodyPr lIns="0" tIns="0" rIns="0" bIns="0" rtlCol="0" anchor="t">
              <a:spAutoFit/>
            </a:bodyPr>
            <a:lstStyle/>
            <a:p>
              <a:pPr algn="l">
                <a:lnSpc>
                  <a:spcPts val="5503"/>
                </a:lnSpc>
              </a:pPr>
              <a:r>
                <a:rPr lang="en-US" sz="5241" b="1" dirty="0">
                  <a:solidFill>
                    <a:srgbClr val="502F18"/>
                  </a:solidFill>
                  <a:latin typeface="Kollektif Bold"/>
                  <a:ea typeface="Kollektif Bold"/>
                  <a:cs typeface="Kollektif Bold"/>
                  <a:sym typeface="Kollektif Bold"/>
                </a:rPr>
                <a:t>Future work</a:t>
              </a:r>
            </a:p>
          </p:txBody>
        </p:sp>
        <p:sp>
          <p:nvSpPr>
            <p:cNvPr id="35" name="TextBox 35"/>
            <p:cNvSpPr txBox="1"/>
            <p:nvPr/>
          </p:nvSpPr>
          <p:spPr>
            <a:xfrm>
              <a:off x="0" y="1956495"/>
              <a:ext cx="9292239" cy="556951"/>
            </a:xfrm>
            <a:prstGeom prst="rect">
              <a:avLst/>
            </a:prstGeom>
          </p:spPr>
          <p:txBody>
            <a:bodyPr lIns="0" tIns="0" rIns="0" bIns="0" rtlCol="0" anchor="t">
              <a:spAutoFit/>
            </a:bodyPr>
            <a:lstStyle/>
            <a:p>
              <a:pPr algn="l">
                <a:lnSpc>
                  <a:spcPts val="3315"/>
                </a:lnSpc>
              </a:pPr>
              <a:endParaRPr/>
            </a:p>
          </p:txBody>
        </p:sp>
        <p:sp>
          <p:nvSpPr>
            <p:cNvPr id="36" name="TextBox 36"/>
            <p:cNvSpPr txBox="1"/>
            <p:nvPr/>
          </p:nvSpPr>
          <p:spPr>
            <a:xfrm>
              <a:off x="0" y="2572740"/>
              <a:ext cx="9292239" cy="605912"/>
            </a:xfrm>
            <a:prstGeom prst="rect">
              <a:avLst/>
            </a:prstGeom>
          </p:spPr>
          <p:txBody>
            <a:bodyPr lIns="0" tIns="0" rIns="0" bIns="0" rtlCol="0" anchor="t">
              <a:spAutoFit/>
            </a:bodyPr>
            <a:lstStyle/>
            <a:p>
              <a:pPr algn="l">
                <a:lnSpc>
                  <a:spcPts val="3711"/>
                </a:lnSpc>
              </a:pPr>
              <a:endParaRPr/>
            </a:p>
          </p:txBody>
        </p:sp>
      </p:grpSp>
      <p:sp>
        <p:nvSpPr>
          <p:cNvPr id="39" name="TextBox 38">
            <a:extLst>
              <a:ext uri="{FF2B5EF4-FFF2-40B4-BE49-F238E27FC236}">
                <a16:creationId xmlns:a16="http://schemas.microsoft.com/office/drawing/2014/main" id="{63E6C050-23DC-B067-686A-36DABDD616A8}"/>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5</a:t>
            </a:r>
          </a:p>
        </p:txBody>
      </p:sp>
      <p:sp>
        <p:nvSpPr>
          <p:cNvPr id="37" name="TextBox 5">
            <a:extLst>
              <a:ext uri="{FF2B5EF4-FFF2-40B4-BE49-F238E27FC236}">
                <a16:creationId xmlns:a16="http://schemas.microsoft.com/office/drawing/2014/main" id="{8A27D410-313F-AEB7-2610-C4D69E749E83}"/>
              </a:ext>
            </a:extLst>
          </p:cNvPr>
          <p:cNvSpPr txBox="1"/>
          <p:nvPr/>
        </p:nvSpPr>
        <p:spPr>
          <a:xfrm>
            <a:off x="6767817" y="3041425"/>
            <a:ext cx="4244921" cy="1427782"/>
          </a:xfrm>
          <a:prstGeom prst="rect">
            <a:avLst/>
          </a:prstGeom>
        </p:spPr>
        <p:txBody>
          <a:bodyPr lIns="0" tIns="0" rIns="0" bIns="0" rtlCol="0" anchor="t">
            <a:spAutoFit/>
          </a:bodyPr>
          <a:lstStyle/>
          <a:p>
            <a:pPr algn="ctr">
              <a:lnSpc>
                <a:spcPts val="5196"/>
              </a:lnSpc>
            </a:pPr>
            <a:r>
              <a:rPr lang="en-US" sz="4949" b="1" dirty="0">
                <a:solidFill>
                  <a:srgbClr val="502F18"/>
                </a:solidFill>
                <a:latin typeface="Kollektif Bold"/>
                <a:ea typeface="Kollektif Bold"/>
                <a:cs typeface="Kollektif Bold"/>
                <a:sym typeface="Kollektif Bold"/>
              </a:rPr>
              <a:t>System </a:t>
            </a:r>
          </a:p>
          <a:p>
            <a:pPr algn="ctr">
              <a:lnSpc>
                <a:spcPts val="5196"/>
              </a:lnSpc>
            </a:pPr>
            <a:r>
              <a:rPr lang="en-US" sz="4949" b="1" dirty="0">
                <a:solidFill>
                  <a:srgbClr val="502F18"/>
                </a:solidFill>
                <a:latin typeface="Kollektif Bold"/>
                <a:ea typeface="Kollektif Bold"/>
                <a:cs typeface="Kollektif Bold"/>
                <a:sym typeface="Kollektif Bold"/>
              </a:rPr>
              <a:t>Methodology</a:t>
            </a:r>
          </a:p>
        </p:txBody>
      </p:sp>
      <p:sp>
        <p:nvSpPr>
          <p:cNvPr id="38" name="TextBox 5">
            <a:extLst>
              <a:ext uri="{FF2B5EF4-FFF2-40B4-BE49-F238E27FC236}">
                <a16:creationId xmlns:a16="http://schemas.microsoft.com/office/drawing/2014/main" id="{50B37D3C-341E-24F3-D272-DF4EC81DA483}"/>
              </a:ext>
            </a:extLst>
          </p:cNvPr>
          <p:cNvSpPr txBox="1"/>
          <p:nvPr/>
        </p:nvSpPr>
        <p:spPr>
          <a:xfrm>
            <a:off x="13781881" y="2999037"/>
            <a:ext cx="2784823" cy="1427782"/>
          </a:xfrm>
          <a:prstGeom prst="rect">
            <a:avLst/>
          </a:prstGeom>
        </p:spPr>
        <p:txBody>
          <a:bodyPr lIns="0" tIns="0" rIns="0" bIns="0" rtlCol="0" anchor="t">
            <a:spAutoFit/>
          </a:bodyPr>
          <a:lstStyle/>
          <a:p>
            <a:pPr algn="ctr">
              <a:lnSpc>
                <a:spcPts val="5196"/>
              </a:lnSpc>
            </a:pPr>
            <a:r>
              <a:rPr lang="en-US" sz="4949" b="1" dirty="0">
                <a:solidFill>
                  <a:srgbClr val="502F18"/>
                </a:solidFill>
                <a:latin typeface="Kollektif Bold"/>
                <a:ea typeface="Kollektif Bold"/>
                <a:cs typeface="Kollektif Bold"/>
                <a:sym typeface="Kollektif Bold"/>
              </a:rPr>
              <a:t>Proposed Model</a:t>
            </a:r>
          </a:p>
        </p:txBody>
      </p:sp>
      <p:sp>
        <p:nvSpPr>
          <p:cNvPr id="21" name="TextBox 5">
            <a:extLst>
              <a:ext uri="{FF2B5EF4-FFF2-40B4-BE49-F238E27FC236}">
                <a16:creationId xmlns:a16="http://schemas.microsoft.com/office/drawing/2014/main" id="{EB92615A-F888-9954-3D2A-0FBD38D1251D}"/>
              </a:ext>
            </a:extLst>
          </p:cNvPr>
          <p:cNvSpPr txBox="1"/>
          <p:nvPr/>
        </p:nvSpPr>
        <p:spPr>
          <a:xfrm>
            <a:off x="6908238" y="7428785"/>
            <a:ext cx="4244921" cy="666849"/>
          </a:xfrm>
          <a:prstGeom prst="rect">
            <a:avLst/>
          </a:prstGeom>
        </p:spPr>
        <p:txBody>
          <a:bodyPr lIns="0" tIns="0" rIns="0" bIns="0" rtlCol="0" anchor="t">
            <a:spAutoFit/>
          </a:bodyPr>
          <a:lstStyle/>
          <a:p>
            <a:pPr algn="ctr">
              <a:lnSpc>
                <a:spcPts val="5196"/>
              </a:lnSpc>
            </a:pPr>
            <a:r>
              <a:rPr lang="en-US" sz="4949" b="1" dirty="0">
                <a:solidFill>
                  <a:srgbClr val="502F18"/>
                </a:solidFill>
                <a:latin typeface="Kollektif Bold"/>
                <a:ea typeface="Kollektif Bold"/>
                <a:cs typeface="Kollektif Bold"/>
                <a:sym typeface="Kollektif Bold"/>
              </a:rPr>
              <a:t>Conclusions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2000"/>
            </a:blip>
            <a:stretch>
              <a:fillRect b="-14251"/>
            </a:stretch>
          </a:blipFill>
        </p:spPr>
        <p:txBody>
          <a:bodyPr/>
          <a:lstStyle/>
          <a:p>
            <a:endParaRPr lang="en-US"/>
          </a:p>
        </p:txBody>
      </p:sp>
      <p:sp>
        <p:nvSpPr>
          <p:cNvPr id="3" name="TextBox 3"/>
          <p:cNvSpPr txBox="1"/>
          <p:nvPr/>
        </p:nvSpPr>
        <p:spPr>
          <a:xfrm>
            <a:off x="1028700" y="1285875"/>
            <a:ext cx="8909848" cy="1114425"/>
          </a:xfrm>
          <a:prstGeom prst="rect">
            <a:avLst/>
          </a:prstGeom>
        </p:spPr>
        <p:txBody>
          <a:bodyPr lIns="0" tIns="0" rIns="0" bIns="0" rtlCol="0" anchor="t">
            <a:spAutoFit/>
          </a:bodyPr>
          <a:lstStyle/>
          <a:p>
            <a:pPr algn="ctr">
              <a:lnSpc>
                <a:spcPts val="8100"/>
              </a:lnSpc>
            </a:pPr>
            <a:r>
              <a:rPr lang="en-US" sz="9000" spc="-179">
                <a:solidFill>
                  <a:srgbClr val="D0A933"/>
                </a:solidFill>
                <a:latin typeface="Bogart"/>
                <a:ea typeface="Bogart"/>
                <a:cs typeface="Bogart"/>
                <a:sym typeface="Bogart"/>
              </a:rPr>
              <a:t>SYSTEM DESIGN</a:t>
            </a:r>
          </a:p>
        </p:txBody>
      </p:sp>
      <p:sp>
        <p:nvSpPr>
          <p:cNvPr id="4" name="TextBox 4"/>
          <p:cNvSpPr txBox="1"/>
          <p:nvPr/>
        </p:nvSpPr>
        <p:spPr>
          <a:xfrm>
            <a:off x="8208097" y="2594125"/>
            <a:ext cx="5203103" cy="560987"/>
          </a:xfrm>
          <a:prstGeom prst="rect">
            <a:avLst/>
          </a:prstGeom>
        </p:spPr>
        <p:txBody>
          <a:bodyPr wrap="square" lIns="0" tIns="0" rIns="0" bIns="0" rtlCol="0" anchor="t">
            <a:spAutoFit/>
          </a:bodyPr>
          <a:lstStyle/>
          <a:p>
            <a:pPr algn="l">
              <a:lnSpc>
                <a:spcPts val="4763"/>
              </a:lnSpc>
              <a:spcBef>
                <a:spcPct val="0"/>
              </a:spcBef>
            </a:pPr>
            <a:r>
              <a:rPr lang="en-US" sz="3402" b="1" dirty="0">
                <a:solidFill>
                  <a:srgbClr val="FFFFFF"/>
                </a:solidFill>
                <a:latin typeface="Arial Bold"/>
                <a:ea typeface="Arial Bold"/>
                <a:cs typeface="Arial Bold"/>
                <a:sym typeface="Arial Bold"/>
              </a:rPr>
              <a:t>Search &amp; Details Screen:</a:t>
            </a:r>
          </a:p>
        </p:txBody>
      </p:sp>
      <p:grpSp>
        <p:nvGrpSpPr>
          <p:cNvPr id="5" name="Group 5"/>
          <p:cNvGrpSpPr>
            <a:grpSpLocks noChangeAspect="1"/>
          </p:cNvGrpSpPr>
          <p:nvPr/>
        </p:nvGrpSpPr>
        <p:grpSpPr>
          <a:xfrm>
            <a:off x="1028700" y="3173204"/>
            <a:ext cx="3075344" cy="6085096"/>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685" r="-2685"/>
              </a:stretch>
            </a:blipFill>
          </p:spPr>
          <p:txBody>
            <a:bodyPr/>
            <a:lstStyle/>
            <a:p>
              <a:endParaRPr lang="en-US"/>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15" name="Group 15"/>
          <p:cNvGrpSpPr>
            <a:grpSpLocks noChangeAspect="1"/>
          </p:cNvGrpSpPr>
          <p:nvPr/>
        </p:nvGrpSpPr>
        <p:grpSpPr>
          <a:xfrm>
            <a:off x="4618404" y="3173204"/>
            <a:ext cx="3075344" cy="6085096"/>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685" r="-2685"/>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25" name="TextBox 25"/>
          <p:cNvSpPr txBox="1"/>
          <p:nvPr/>
        </p:nvSpPr>
        <p:spPr>
          <a:xfrm>
            <a:off x="8208097" y="3430346"/>
            <a:ext cx="8593215" cy="2105025"/>
          </a:xfrm>
          <a:prstGeom prst="rect">
            <a:avLst/>
          </a:prstGeom>
        </p:spPr>
        <p:txBody>
          <a:bodyPr lIns="0" tIns="0" rIns="0" bIns="0" rtlCol="0" anchor="t">
            <a:spAutoFit/>
          </a:bodyPr>
          <a:lstStyle/>
          <a:p>
            <a:pPr algn="just">
              <a:lnSpc>
                <a:spcPts val="4163"/>
              </a:lnSpc>
            </a:pPr>
            <a:r>
              <a:rPr lang="en-US" sz="3469">
                <a:solidFill>
                  <a:srgbClr val="FFFFFF"/>
                </a:solidFill>
                <a:latin typeface="Antic"/>
                <a:ea typeface="Antic"/>
                <a:cs typeface="Antic"/>
                <a:sym typeface="Antic"/>
              </a:rPr>
              <a:t>1.Search for historical artifacts or Statues.</a:t>
            </a:r>
          </a:p>
          <a:p>
            <a:pPr algn="just">
              <a:lnSpc>
                <a:spcPts val="4163"/>
              </a:lnSpc>
            </a:pPr>
            <a:endParaRPr lang="en-US" sz="3469">
              <a:solidFill>
                <a:srgbClr val="FFFFFF"/>
              </a:solidFill>
              <a:latin typeface="Antic"/>
              <a:ea typeface="Antic"/>
              <a:cs typeface="Antic"/>
              <a:sym typeface="Antic"/>
            </a:endParaRPr>
          </a:p>
          <a:p>
            <a:pPr algn="just">
              <a:lnSpc>
                <a:spcPts val="4163"/>
              </a:lnSpc>
            </a:pPr>
            <a:r>
              <a:rPr lang="en-US" sz="3469">
                <a:solidFill>
                  <a:srgbClr val="FFFFFF"/>
                </a:solidFill>
                <a:latin typeface="Antic"/>
                <a:ea typeface="Antic"/>
                <a:cs typeface="Antic"/>
                <a:sym typeface="Antic"/>
              </a:rPr>
              <a:t>2.View detailed information about a selected item.</a:t>
            </a:r>
          </a:p>
        </p:txBody>
      </p:sp>
      <p:sp>
        <p:nvSpPr>
          <p:cNvPr id="26" name="AutoShape 26"/>
          <p:cNvSpPr/>
          <p:nvPr/>
        </p:nvSpPr>
        <p:spPr>
          <a:xfrm flipV="1">
            <a:off x="8592232" y="6716471"/>
            <a:ext cx="7824946" cy="19425"/>
          </a:xfrm>
          <a:prstGeom prst="line">
            <a:avLst/>
          </a:prstGeom>
          <a:ln w="19050" cap="flat">
            <a:solidFill>
              <a:srgbClr val="FFFFFF"/>
            </a:solidFill>
            <a:prstDash val="solid"/>
            <a:headEnd type="none" w="sm" len="sm"/>
            <a:tailEnd type="none" w="sm" len="sm"/>
          </a:ln>
        </p:spPr>
        <p:txBody>
          <a:bodyPr/>
          <a:lstStyle/>
          <a:p>
            <a:endParaRPr lang="en-US"/>
          </a:p>
        </p:txBody>
      </p:sp>
      <p:sp>
        <p:nvSpPr>
          <p:cNvPr id="27" name="TextBox 27"/>
          <p:cNvSpPr txBox="1"/>
          <p:nvPr/>
        </p:nvSpPr>
        <p:spPr>
          <a:xfrm>
            <a:off x="1028700" y="9572625"/>
            <a:ext cx="1691961"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Figure.23</a:t>
            </a:r>
          </a:p>
        </p:txBody>
      </p:sp>
      <p:sp>
        <p:nvSpPr>
          <p:cNvPr id="28" name="TextBox 28"/>
          <p:cNvSpPr txBox="1"/>
          <p:nvPr/>
        </p:nvSpPr>
        <p:spPr>
          <a:xfrm>
            <a:off x="4709862" y="9572625"/>
            <a:ext cx="1209794" cy="361950"/>
          </a:xfrm>
          <a:prstGeom prst="rect">
            <a:avLst/>
          </a:prstGeom>
        </p:spPr>
        <p:txBody>
          <a:bodyPr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Figure.24</a:t>
            </a:r>
          </a:p>
        </p:txBody>
      </p:sp>
      <p:sp>
        <p:nvSpPr>
          <p:cNvPr id="29" name="TextBox 28">
            <a:extLst>
              <a:ext uri="{FF2B5EF4-FFF2-40B4-BE49-F238E27FC236}">
                <a16:creationId xmlns:a16="http://schemas.microsoft.com/office/drawing/2014/main" id="{42FCC780-C734-0368-AFCA-78F4690D0AC9}"/>
              </a:ext>
            </a:extLst>
          </p:cNvPr>
          <p:cNvSpPr txBox="1"/>
          <p:nvPr/>
        </p:nvSpPr>
        <p:spPr>
          <a:xfrm>
            <a:off x="17373600" y="9738360"/>
            <a:ext cx="418704" cy="369332"/>
          </a:xfrm>
          <a:prstGeom prst="rect">
            <a:avLst/>
          </a:prstGeom>
          <a:noFill/>
        </p:spPr>
        <p:txBody>
          <a:bodyPr wrap="none">
            <a:spAutoFit/>
          </a:bodyPr>
          <a:lstStyle/>
          <a:p>
            <a:r>
              <a:rPr lang="en-US" dirty="0">
                <a:solidFill>
                  <a:srgbClr val="FFFFFF"/>
                </a:solidFill>
              </a:rPr>
              <a:t>50</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3"/>
            <a:stretch>
              <a:fillRect t="-71971"/>
            </a:stretch>
          </a:blipFill>
        </p:spPr>
        <p:txBody>
          <a:bodyPr/>
          <a:lstStyle/>
          <a:p>
            <a:endParaRPr lang="en-US"/>
          </a:p>
        </p:txBody>
      </p:sp>
      <p:sp>
        <p:nvSpPr>
          <p:cNvPr id="4" name="Freeform 4"/>
          <p:cNvSpPr/>
          <p:nvPr/>
        </p:nvSpPr>
        <p:spPr>
          <a:xfrm rot="-5400000">
            <a:off x="7669899" y="896807"/>
            <a:ext cx="2948202" cy="4863013"/>
          </a:xfrm>
          <a:custGeom>
            <a:avLst/>
            <a:gdLst/>
            <a:ahLst/>
            <a:cxnLst/>
            <a:rect l="l" t="t" r="r" b="b"/>
            <a:pathLst>
              <a:path w="2948202" h="4863013">
                <a:moveTo>
                  <a:pt x="0" y="0"/>
                </a:moveTo>
                <a:lnTo>
                  <a:pt x="2948202" y="0"/>
                </a:lnTo>
                <a:lnTo>
                  <a:pt x="2948202" y="4863012"/>
                </a:lnTo>
                <a:lnTo>
                  <a:pt x="0" y="48630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021540" y="2933510"/>
            <a:ext cx="4244921" cy="770557"/>
          </a:xfrm>
          <a:prstGeom prst="rect">
            <a:avLst/>
          </a:prstGeom>
        </p:spPr>
        <p:txBody>
          <a:bodyPr lIns="0" tIns="0" rIns="0" bIns="0" rtlCol="0" anchor="t">
            <a:spAutoFit/>
          </a:bodyPr>
          <a:lstStyle/>
          <a:p>
            <a:pPr algn="ctr">
              <a:lnSpc>
                <a:spcPts val="5196"/>
              </a:lnSpc>
            </a:pPr>
            <a:r>
              <a:rPr lang="en-US" sz="4949" b="1">
                <a:solidFill>
                  <a:srgbClr val="502F18"/>
                </a:solidFill>
                <a:latin typeface="Kollektif Bold"/>
                <a:ea typeface="Kollektif Bold"/>
                <a:cs typeface="Kollektif Bold"/>
                <a:sym typeface="Kollektif Bold"/>
              </a:rPr>
              <a:t>Demo</a:t>
            </a:r>
          </a:p>
        </p:txBody>
      </p:sp>
      <p:sp>
        <p:nvSpPr>
          <p:cNvPr id="6" name="TextBox 5">
            <a:extLst>
              <a:ext uri="{FF2B5EF4-FFF2-40B4-BE49-F238E27FC236}">
                <a16:creationId xmlns:a16="http://schemas.microsoft.com/office/drawing/2014/main" id="{0422D8C9-8CAF-62D4-1B2B-6E5EE91BBA8E}"/>
              </a:ext>
            </a:extLst>
          </p:cNvPr>
          <p:cNvSpPr txBox="1"/>
          <p:nvPr/>
        </p:nvSpPr>
        <p:spPr>
          <a:xfrm>
            <a:off x="17373600" y="9738360"/>
            <a:ext cx="418704" cy="369332"/>
          </a:xfrm>
          <a:prstGeom prst="rect">
            <a:avLst/>
          </a:prstGeom>
          <a:noFill/>
        </p:spPr>
        <p:txBody>
          <a:bodyPr wrap="none">
            <a:spAutoFit/>
          </a:bodyPr>
          <a:lstStyle/>
          <a:p>
            <a:r>
              <a:rPr lang="en-US" dirty="0">
                <a:solidFill>
                  <a:srgbClr val="FFFFFF"/>
                </a:solidFill>
              </a:rPr>
              <a:t>51</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4">
              <a:alphaModFix amt="57000"/>
            </a:blip>
            <a:stretch>
              <a:fillRect t="-9621" b="-8678"/>
            </a:stretch>
          </a:blipFill>
        </p:spPr>
        <p:txBody>
          <a:bodyPr/>
          <a:lstStyle/>
          <a:p>
            <a:endParaRPr lang="en-US"/>
          </a:p>
        </p:txBody>
      </p:sp>
      <p:sp>
        <p:nvSpPr>
          <p:cNvPr id="11" name="TextBox 10">
            <a:extLst>
              <a:ext uri="{FF2B5EF4-FFF2-40B4-BE49-F238E27FC236}">
                <a16:creationId xmlns:a16="http://schemas.microsoft.com/office/drawing/2014/main" id="{269B37CC-49AC-1151-900A-7DFBF90C8324}"/>
              </a:ext>
            </a:extLst>
          </p:cNvPr>
          <p:cNvSpPr txBox="1"/>
          <p:nvPr/>
        </p:nvSpPr>
        <p:spPr>
          <a:xfrm>
            <a:off x="7353300" y="288938"/>
            <a:ext cx="3581400" cy="1352293"/>
          </a:xfrm>
          <a:prstGeom prst="rect">
            <a:avLst/>
          </a:prstGeom>
          <a:noFill/>
        </p:spPr>
        <p:txBody>
          <a:bodyPr wrap="square">
            <a:spAutoFit/>
          </a:bodyPr>
          <a:lstStyle/>
          <a:p>
            <a:pPr marL="0" marR="0" lvl="0" indent="0" algn="l" defTabSz="914400" rtl="0" eaLnBrk="1" fontAlgn="auto" latinLnBrk="0" hangingPunct="1">
              <a:lnSpc>
                <a:spcPts val="9450"/>
              </a:lnSpc>
              <a:spcBef>
                <a:spcPts val="0"/>
              </a:spcBef>
              <a:spcAft>
                <a:spcPts val="0"/>
              </a:spcAft>
              <a:buClrTx/>
              <a:buSzTx/>
              <a:buFontTx/>
              <a:buNone/>
              <a:tabLst/>
              <a:defRPr/>
            </a:pPr>
            <a:r>
              <a:rPr lang="en-US" sz="9000" dirty="0">
                <a:solidFill>
                  <a:srgbClr val="D0A933"/>
                </a:solidFill>
                <a:latin typeface="Bogart"/>
                <a:ea typeface="Bogart"/>
                <a:cs typeface="Bogart"/>
                <a:sym typeface="Bogart"/>
              </a:rPr>
              <a:t>DEMO</a:t>
            </a:r>
            <a:endParaRPr kumimoji="0" lang="en-US" sz="9000" b="0" i="0" u="none" strike="noStrike" kern="1200" cap="none" spc="0" normalizeH="0" baseline="0" noProof="0" dirty="0">
              <a:ln>
                <a:noFill/>
              </a:ln>
              <a:solidFill>
                <a:srgbClr val="D0A933"/>
              </a:solidFill>
              <a:effectLst/>
              <a:uLnTx/>
              <a:uFillTx/>
              <a:latin typeface="Bogart"/>
              <a:ea typeface="Bogart"/>
              <a:cs typeface="Bogart"/>
              <a:sym typeface="Bogart"/>
            </a:endParaRPr>
          </a:p>
        </p:txBody>
      </p:sp>
      <p:sp>
        <p:nvSpPr>
          <p:cNvPr id="4" name="TextBox 3">
            <a:extLst>
              <a:ext uri="{FF2B5EF4-FFF2-40B4-BE49-F238E27FC236}">
                <a16:creationId xmlns:a16="http://schemas.microsoft.com/office/drawing/2014/main" id="{2B27C2BF-C4F1-47E4-4A05-2C60245640F3}"/>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5</a:t>
            </a:r>
            <a:r>
              <a:rPr lang="en-US" dirty="0">
                <a:solidFill>
                  <a:srgbClr val="FFFFFF"/>
                </a:solidFill>
              </a:rPr>
              <a:t>2</a:t>
            </a:r>
            <a:endParaRPr sz="1800" dirty="0">
              <a:solidFill>
                <a:srgbClr val="FFFFFF"/>
              </a:solidFill>
            </a:endParaRPr>
          </a:p>
        </p:txBody>
      </p:sp>
      <p:pic>
        <p:nvPicPr>
          <p:cNvPr id="5" name="TourScan_Demo">
            <a:hlinkClick r:id="" action="ppaction://media"/>
            <a:extLst>
              <a:ext uri="{FF2B5EF4-FFF2-40B4-BE49-F238E27FC236}">
                <a16:creationId xmlns:a16="http://schemas.microsoft.com/office/drawing/2014/main" id="{EAA514CA-F858-FA63-2D94-76D0BEF0D9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1508760"/>
            <a:ext cx="14630400" cy="8229600"/>
          </a:xfrm>
          <a:prstGeom prst="roundRect">
            <a:avLst>
              <a:gd name="adj" fmla="val 6967"/>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3"/>
            <a:stretch>
              <a:fillRect t="-71971"/>
            </a:stretch>
          </a:blipFill>
        </p:spPr>
        <p:txBody>
          <a:bodyPr/>
          <a:lstStyle/>
          <a:p>
            <a:endParaRPr lang="en-US"/>
          </a:p>
        </p:txBody>
      </p:sp>
      <p:sp>
        <p:nvSpPr>
          <p:cNvPr id="4" name="Freeform 4"/>
          <p:cNvSpPr/>
          <p:nvPr/>
        </p:nvSpPr>
        <p:spPr>
          <a:xfrm rot="-5400000">
            <a:off x="7669899" y="896807"/>
            <a:ext cx="2948202" cy="4863013"/>
          </a:xfrm>
          <a:custGeom>
            <a:avLst/>
            <a:gdLst/>
            <a:ahLst/>
            <a:cxnLst/>
            <a:rect l="l" t="t" r="r" b="b"/>
            <a:pathLst>
              <a:path w="2948202" h="4863013">
                <a:moveTo>
                  <a:pt x="0" y="0"/>
                </a:moveTo>
                <a:lnTo>
                  <a:pt x="2948202" y="0"/>
                </a:lnTo>
                <a:lnTo>
                  <a:pt x="2948202" y="4863012"/>
                </a:lnTo>
                <a:lnTo>
                  <a:pt x="0" y="48630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337241" y="2933510"/>
            <a:ext cx="3613518" cy="770557"/>
          </a:xfrm>
          <a:prstGeom prst="rect">
            <a:avLst/>
          </a:prstGeom>
        </p:spPr>
        <p:txBody>
          <a:bodyPr lIns="0" tIns="0" rIns="0" bIns="0" rtlCol="0" anchor="t">
            <a:spAutoFit/>
          </a:bodyPr>
          <a:lstStyle/>
          <a:p>
            <a:pPr algn="ctr">
              <a:lnSpc>
                <a:spcPts val="5196"/>
              </a:lnSpc>
            </a:pPr>
            <a:r>
              <a:rPr lang="en-US" sz="4949" b="1">
                <a:solidFill>
                  <a:srgbClr val="502F18"/>
                </a:solidFill>
                <a:latin typeface="Kollektif Bold"/>
                <a:ea typeface="Kollektif Bold"/>
                <a:cs typeface="Kollektif Bold"/>
                <a:sym typeface="Kollektif Bold"/>
              </a:rPr>
              <a:t>Future work </a:t>
            </a:r>
          </a:p>
        </p:txBody>
      </p:sp>
      <p:sp>
        <p:nvSpPr>
          <p:cNvPr id="6" name="TextBox 5">
            <a:extLst>
              <a:ext uri="{FF2B5EF4-FFF2-40B4-BE49-F238E27FC236}">
                <a16:creationId xmlns:a16="http://schemas.microsoft.com/office/drawing/2014/main" id="{F271F4C1-21DA-3F3A-E097-21CEA21E8408}"/>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5</a:t>
            </a:r>
            <a:r>
              <a:rPr lang="en-US" dirty="0">
                <a:solidFill>
                  <a:srgbClr val="FFFFFF"/>
                </a:solidFill>
              </a:rPr>
              <a:t>3</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424297" cy="10287000"/>
          </a:xfrm>
          <a:custGeom>
            <a:avLst/>
            <a:gdLst/>
            <a:ahLst/>
            <a:cxnLst/>
            <a:rect l="l" t="t" r="r" b="b"/>
            <a:pathLst>
              <a:path w="18424297" h="10287000">
                <a:moveTo>
                  <a:pt x="0" y="0"/>
                </a:moveTo>
                <a:lnTo>
                  <a:pt x="18424297" y="0"/>
                </a:lnTo>
                <a:lnTo>
                  <a:pt x="18424297" y="10287000"/>
                </a:lnTo>
                <a:lnTo>
                  <a:pt x="0" y="10287000"/>
                </a:lnTo>
                <a:lnTo>
                  <a:pt x="0" y="0"/>
                </a:lnTo>
                <a:close/>
              </a:path>
            </a:pathLst>
          </a:custGeom>
          <a:blipFill>
            <a:blip r:embed="rId2">
              <a:alphaModFix amt="24000"/>
            </a:blip>
            <a:stretch>
              <a:fillRect l="-739" b="-3101"/>
            </a:stretch>
          </a:blipFill>
        </p:spPr>
        <p:txBody>
          <a:bodyPr/>
          <a:lstStyle/>
          <a:p>
            <a:endParaRPr lang="en-US"/>
          </a:p>
        </p:txBody>
      </p:sp>
      <p:grpSp>
        <p:nvGrpSpPr>
          <p:cNvPr id="3" name="Group 3"/>
          <p:cNvGrpSpPr>
            <a:grpSpLocks noChangeAspect="1"/>
          </p:cNvGrpSpPr>
          <p:nvPr/>
        </p:nvGrpSpPr>
        <p:grpSpPr>
          <a:xfrm>
            <a:off x="13738860" y="2292504"/>
            <a:ext cx="3520440" cy="6965796"/>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7996" r="-78706"/>
              </a:stretch>
            </a:blipFill>
          </p:spPr>
          <p:txBody>
            <a:bodyPr/>
            <a:lstStyle/>
            <a:p>
              <a:endParaRPr lang="en-US"/>
            </a:p>
          </p:txBody>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txBody>
            <a:bodyPr/>
            <a:lstStyle/>
            <a:p>
              <a:endParaRPr lang="en-US"/>
            </a:p>
          </p:txBody>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txBody>
            <a:bodyPr/>
            <a:lstStyle/>
            <a:p>
              <a:endParaRPr lang="en-US"/>
            </a:p>
          </p:txBody>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13" name="TextBox 13"/>
          <p:cNvSpPr txBox="1"/>
          <p:nvPr/>
        </p:nvSpPr>
        <p:spPr>
          <a:xfrm>
            <a:off x="1028700" y="1162050"/>
            <a:ext cx="6602030" cy="1238250"/>
          </a:xfrm>
          <a:prstGeom prst="rect">
            <a:avLst/>
          </a:prstGeom>
        </p:spPr>
        <p:txBody>
          <a:bodyPr lIns="0" tIns="0" rIns="0" bIns="0" rtlCol="0" anchor="t">
            <a:spAutoFit/>
          </a:bodyPr>
          <a:lstStyle/>
          <a:p>
            <a:pPr algn="l">
              <a:lnSpc>
                <a:spcPts val="9450"/>
              </a:lnSpc>
            </a:pPr>
            <a:r>
              <a:rPr lang="en-US" sz="9000" dirty="0">
                <a:solidFill>
                  <a:srgbClr val="D0A933"/>
                </a:solidFill>
                <a:latin typeface="Bogart"/>
                <a:ea typeface="Bogart"/>
                <a:cs typeface="Bogart"/>
                <a:sym typeface="Bogart"/>
              </a:rPr>
              <a:t>Future work </a:t>
            </a:r>
          </a:p>
        </p:txBody>
      </p:sp>
      <p:sp>
        <p:nvSpPr>
          <p:cNvPr id="14" name="TextBox 14"/>
          <p:cNvSpPr txBox="1"/>
          <p:nvPr/>
        </p:nvSpPr>
        <p:spPr>
          <a:xfrm>
            <a:off x="330815" y="5548660"/>
            <a:ext cx="4918786" cy="350458"/>
          </a:xfrm>
          <a:prstGeom prst="rect">
            <a:avLst/>
          </a:prstGeom>
        </p:spPr>
        <p:txBody>
          <a:bodyPr lIns="0" tIns="0" rIns="0" bIns="0" rtlCol="0" anchor="t">
            <a:spAutoFit/>
          </a:bodyPr>
          <a:lstStyle/>
          <a:p>
            <a:pPr algn="l">
              <a:lnSpc>
                <a:spcPts val="2816"/>
              </a:lnSpc>
            </a:pPr>
            <a:endParaRPr/>
          </a:p>
        </p:txBody>
      </p:sp>
      <p:sp>
        <p:nvSpPr>
          <p:cNvPr id="15" name="TextBox 15"/>
          <p:cNvSpPr txBox="1"/>
          <p:nvPr/>
        </p:nvSpPr>
        <p:spPr>
          <a:xfrm>
            <a:off x="1028700" y="2623804"/>
            <a:ext cx="10983964" cy="504492"/>
          </a:xfrm>
          <a:prstGeom prst="rect">
            <a:avLst/>
          </a:prstGeom>
        </p:spPr>
        <p:txBody>
          <a:bodyPr lIns="0" tIns="0" rIns="0" bIns="0" rtlCol="0" anchor="t">
            <a:spAutoFit/>
          </a:bodyPr>
          <a:lstStyle/>
          <a:p>
            <a:pPr algn="l">
              <a:lnSpc>
                <a:spcPts val="4073"/>
              </a:lnSpc>
            </a:pPr>
            <a:r>
              <a:rPr lang="en-US" sz="3017" spc="72" dirty="0">
                <a:solidFill>
                  <a:srgbClr val="FFFFFF"/>
                </a:solidFill>
                <a:latin typeface="Antic"/>
                <a:ea typeface="Antic"/>
                <a:cs typeface="Antic"/>
                <a:sym typeface="Antic"/>
              </a:rPr>
              <a:t>1. Add ticket booking and guided tour scheduling features.</a:t>
            </a:r>
          </a:p>
        </p:txBody>
      </p:sp>
      <p:sp>
        <p:nvSpPr>
          <p:cNvPr id="16" name="TextBox 16"/>
          <p:cNvSpPr txBox="1"/>
          <p:nvPr/>
        </p:nvSpPr>
        <p:spPr>
          <a:xfrm>
            <a:off x="1028700" y="3347371"/>
            <a:ext cx="10983964" cy="1018842"/>
          </a:xfrm>
          <a:prstGeom prst="rect">
            <a:avLst/>
          </a:prstGeom>
        </p:spPr>
        <p:txBody>
          <a:bodyPr lIns="0" tIns="0" rIns="0" bIns="0" rtlCol="0" anchor="t">
            <a:spAutoFit/>
          </a:bodyPr>
          <a:lstStyle/>
          <a:p>
            <a:pPr algn="l">
              <a:lnSpc>
                <a:spcPts val="4073"/>
              </a:lnSpc>
            </a:pPr>
            <a:r>
              <a:rPr lang="en-US" sz="3017" spc="72" dirty="0">
                <a:solidFill>
                  <a:srgbClr val="FFFFFF"/>
                </a:solidFill>
                <a:latin typeface="Antic"/>
                <a:ea typeface="Antic"/>
                <a:cs typeface="Antic"/>
                <a:sym typeface="Antic"/>
              </a:rPr>
              <a:t>2. interactive maps with real-time GPS to locate artifacts and nearby cultural sites.</a:t>
            </a:r>
          </a:p>
        </p:txBody>
      </p:sp>
      <p:sp>
        <p:nvSpPr>
          <p:cNvPr id="18" name="TextBox 18"/>
          <p:cNvSpPr txBox="1"/>
          <p:nvPr/>
        </p:nvSpPr>
        <p:spPr>
          <a:xfrm>
            <a:off x="1006929" y="4579474"/>
            <a:ext cx="4918786" cy="504492"/>
          </a:xfrm>
          <a:prstGeom prst="rect">
            <a:avLst/>
          </a:prstGeom>
        </p:spPr>
        <p:txBody>
          <a:bodyPr wrap="square" lIns="0" tIns="0" rIns="0" bIns="0" rtlCol="0" anchor="t">
            <a:spAutoFit/>
          </a:bodyPr>
          <a:lstStyle/>
          <a:p>
            <a:pPr algn="l">
              <a:lnSpc>
                <a:spcPts val="4073"/>
              </a:lnSpc>
            </a:pPr>
            <a:r>
              <a:rPr lang="en-US" sz="3017" spc="72" dirty="0">
                <a:solidFill>
                  <a:srgbClr val="FFFFFF"/>
                </a:solidFill>
                <a:latin typeface="Antic"/>
                <a:ea typeface="Antic"/>
                <a:cs typeface="Antic"/>
                <a:sym typeface="Antic"/>
              </a:rPr>
              <a:t>3. Multilingual Expansion </a:t>
            </a:r>
          </a:p>
        </p:txBody>
      </p:sp>
      <p:sp>
        <p:nvSpPr>
          <p:cNvPr id="19" name="TextBox 19"/>
          <p:cNvSpPr txBox="1"/>
          <p:nvPr/>
        </p:nvSpPr>
        <p:spPr>
          <a:xfrm>
            <a:off x="1028700" y="5324528"/>
            <a:ext cx="10983964" cy="504492"/>
          </a:xfrm>
          <a:prstGeom prst="rect">
            <a:avLst/>
          </a:prstGeom>
        </p:spPr>
        <p:txBody>
          <a:bodyPr lIns="0" tIns="0" rIns="0" bIns="0" rtlCol="0" anchor="t">
            <a:spAutoFit/>
          </a:bodyPr>
          <a:lstStyle/>
          <a:p>
            <a:pPr algn="l">
              <a:lnSpc>
                <a:spcPts val="4073"/>
              </a:lnSpc>
            </a:pPr>
            <a:r>
              <a:rPr lang="en-US" sz="3017" spc="72" dirty="0">
                <a:solidFill>
                  <a:srgbClr val="FFFFFF"/>
                </a:solidFill>
                <a:latin typeface="Antic"/>
                <a:ea typeface="Antic"/>
                <a:cs typeface="Antic"/>
                <a:sym typeface="Antic"/>
              </a:rPr>
              <a:t>4. Expansion of the Artifact Database </a:t>
            </a:r>
          </a:p>
        </p:txBody>
      </p:sp>
      <p:sp>
        <p:nvSpPr>
          <p:cNvPr id="21" name="TextBox 20">
            <a:extLst>
              <a:ext uri="{FF2B5EF4-FFF2-40B4-BE49-F238E27FC236}">
                <a16:creationId xmlns:a16="http://schemas.microsoft.com/office/drawing/2014/main" id="{ED865B81-276D-8202-7A8D-A4DE4CE48184}"/>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5</a:t>
            </a:r>
            <a:r>
              <a:rPr lang="en-US" dirty="0">
                <a:solidFill>
                  <a:srgbClr val="FFFFFF"/>
                </a:solidFill>
              </a:rPr>
              <a:t>4</a:t>
            </a:r>
            <a:endParaRPr sz="1800" dirty="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3"/>
            <a:stretch>
              <a:fillRect t="-71971"/>
            </a:stretch>
          </a:blipFill>
        </p:spPr>
        <p:txBody>
          <a:bodyPr/>
          <a:lstStyle/>
          <a:p>
            <a:endParaRPr lang="en-US"/>
          </a:p>
        </p:txBody>
      </p:sp>
      <p:sp>
        <p:nvSpPr>
          <p:cNvPr id="4" name="Freeform 4"/>
          <p:cNvSpPr/>
          <p:nvPr/>
        </p:nvSpPr>
        <p:spPr>
          <a:xfrm rot="-5400000">
            <a:off x="7669899" y="896807"/>
            <a:ext cx="2948202" cy="4863013"/>
          </a:xfrm>
          <a:custGeom>
            <a:avLst/>
            <a:gdLst/>
            <a:ahLst/>
            <a:cxnLst/>
            <a:rect l="l" t="t" r="r" b="b"/>
            <a:pathLst>
              <a:path w="2948202" h="4863013">
                <a:moveTo>
                  <a:pt x="0" y="0"/>
                </a:moveTo>
                <a:lnTo>
                  <a:pt x="2948202" y="0"/>
                </a:lnTo>
                <a:lnTo>
                  <a:pt x="2948202" y="4863012"/>
                </a:lnTo>
                <a:lnTo>
                  <a:pt x="0" y="48630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337241" y="2933510"/>
            <a:ext cx="3613518" cy="770557"/>
          </a:xfrm>
          <a:prstGeom prst="rect">
            <a:avLst/>
          </a:prstGeom>
        </p:spPr>
        <p:txBody>
          <a:bodyPr lIns="0" tIns="0" rIns="0" bIns="0" rtlCol="0" anchor="t">
            <a:spAutoFit/>
          </a:bodyPr>
          <a:lstStyle/>
          <a:p>
            <a:pPr algn="ctr">
              <a:lnSpc>
                <a:spcPts val="5196"/>
              </a:lnSpc>
            </a:pPr>
            <a:r>
              <a:rPr lang="en-US" sz="4949" b="1">
                <a:solidFill>
                  <a:srgbClr val="502F18"/>
                </a:solidFill>
                <a:latin typeface="Kollektif Bold"/>
                <a:ea typeface="Kollektif Bold"/>
                <a:cs typeface="Kollektif Bold"/>
                <a:sym typeface="Kollektif Bold"/>
              </a:rPr>
              <a:t>Time Plan</a:t>
            </a:r>
          </a:p>
        </p:txBody>
      </p:sp>
      <p:sp>
        <p:nvSpPr>
          <p:cNvPr id="6" name="TextBox 5">
            <a:extLst>
              <a:ext uri="{FF2B5EF4-FFF2-40B4-BE49-F238E27FC236}">
                <a16:creationId xmlns:a16="http://schemas.microsoft.com/office/drawing/2014/main" id="{BF968E16-BB72-10DD-FAA7-2C887C227C77}"/>
              </a:ext>
            </a:extLst>
          </p:cNvPr>
          <p:cNvSpPr txBox="1"/>
          <p:nvPr/>
        </p:nvSpPr>
        <p:spPr>
          <a:xfrm>
            <a:off x="17373600" y="9738360"/>
            <a:ext cx="418704" cy="369332"/>
          </a:xfrm>
          <a:prstGeom prst="rect">
            <a:avLst/>
          </a:prstGeom>
          <a:noFill/>
        </p:spPr>
        <p:txBody>
          <a:bodyPr wrap="none">
            <a:spAutoFit/>
          </a:bodyPr>
          <a:lstStyle/>
          <a:p>
            <a:r>
              <a:rPr lang="en-US" dirty="0">
                <a:solidFill>
                  <a:srgbClr val="FFFFFF"/>
                </a:solidFill>
              </a:rPr>
              <a:t>55</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450286"/>
          </a:xfrm>
          <a:custGeom>
            <a:avLst/>
            <a:gdLst/>
            <a:ahLst/>
            <a:cxnLst/>
            <a:rect l="l" t="t" r="r" b="b"/>
            <a:pathLst>
              <a:path w="18288000" h="10450286">
                <a:moveTo>
                  <a:pt x="0" y="0"/>
                </a:moveTo>
                <a:lnTo>
                  <a:pt x="18288000" y="0"/>
                </a:lnTo>
                <a:lnTo>
                  <a:pt x="18288000" y="10450286"/>
                </a:lnTo>
                <a:lnTo>
                  <a:pt x="0" y="10450286"/>
                </a:lnTo>
                <a:lnTo>
                  <a:pt x="0" y="0"/>
                </a:lnTo>
                <a:close/>
              </a:path>
            </a:pathLst>
          </a:custGeom>
          <a:blipFill>
            <a:blip r:embed="rId2">
              <a:alphaModFix amt="31000"/>
            </a:blip>
            <a:stretch>
              <a:fillRect/>
            </a:stretch>
          </a:blipFill>
        </p:spPr>
        <p:txBody>
          <a:bodyPr/>
          <a:lstStyle/>
          <a:p>
            <a:endParaRPr lang="en-US"/>
          </a:p>
        </p:txBody>
      </p:sp>
      <p:sp>
        <p:nvSpPr>
          <p:cNvPr id="3" name="Freeform 3"/>
          <p:cNvSpPr/>
          <p:nvPr/>
        </p:nvSpPr>
        <p:spPr>
          <a:xfrm>
            <a:off x="542959" y="3514134"/>
            <a:ext cx="17202083" cy="4106997"/>
          </a:xfrm>
          <a:custGeom>
            <a:avLst/>
            <a:gdLst/>
            <a:ahLst/>
            <a:cxnLst/>
            <a:rect l="l" t="t" r="r" b="b"/>
            <a:pathLst>
              <a:path w="17202083" h="4106997">
                <a:moveTo>
                  <a:pt x="0" y="0"/>
                </a:moveTo>
                <a:lnTo>
                  <a:pt x="17202082" y="0"/>
                </a:lnTo>
                <a:lnTo>
                  <a:pt x="17202082" y="4106998"/>
                </a:lnTo>
                <a:lnTo>
                  <a:pt x="0" y="410699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466372" y="1542160"/>
            <a:ext cx="5355256" cy="1200150"/>
          </a:xfrm>
          <a:prstGeom prst="rect">
            <a:avLst/>
          </a:prstGeom>
        </p:spPr>
        <p:txBody>
          <a:bodyPr lIns="0" tIns="0" rIns="0" bIns="0" rtlCol="0" anchor="t">
            <a:spAutoFit/>
          </a:bodyPr>
          <a:lstStyle/>
          <a:p>
            <a:pPr algn="r">
              <a:lnSpc>
                <a:spcPts val="9000"/>
              </a:lnSpc>
            </a:pPr>
            <a:r>
              <a:rPr lang="en-US" sz="9000">
                <a:solidFill>
                  <a:srgbClr val="D0A933"/>
                </a:solidFill>
                <a:latin typeface="Bogart"/>
                <a:ea typeface="Bogart"/>
                <a:cs typeface="Bogart"/>
                <a:sym typeface="Bogart"/>
              </a:rPr>
              <a:t>Time Plan</a:t>
            </a:r>
          </a:p>
        </p:txBody>
      </p:sp>
      <p:sp>
        <p:nvSpPr>
          <p:cNvPr id="5" name="TextBox 5"/>
          <p:cNvSpPr txBox="1"/>
          <p:nvPr/>
        </p:nvSpPr>
        <p:spPr>
          <a:xfrm>
            <a:off x="542958" y="7962899"/>
            <a:ext cx="1285841" cy="356764"/>
          </a:xfrm>
          <a:prstGeom prst="rect">
            <a:avLst/>
          </a:prstGeom>
        </p:spPr>
        <p:txBody>
          <a:bodyPr wrap="square" lIns="0" tIns="0" rIns="0" bIns="0" rtlCol="0" anchor="t">
            <a:spAutoFit/>
          </a:bodyPr>
          <a:lstStyle/>
          <a:p>
            <a:pPr algn="just">
              <a:lnSpc>
                <a:spcPts val="2879"/>
              </a:lnSpc>
              <a:spcBef>
                <a:spcPct val="0"/>
              </a:spcBef>
            </a:pPr>
            <a:r>
              <a:rPr lang="en-US" sz="2400" u="none" strike="noStrike" dirty="0">
                <a:solidFill>
                  <a:srgbClr val="FFFFFF"/>
                </a:solidFill>
                <a:latin typeface="Antic"/>
                <a:ea typeface="Antic"/>
                <a:cs typeface="Antic"/>
                <a:sym typeface="Antic"/>
              </a:rPr>
              <a:t>Figure.25</a:t>
            </a:r>
          </a:p>
        </p:txBody>
      </p:sp>
      <p:sp>
        <p:nvSpPr>
          <p:cNvPr id="6" name="TextBox 5">
            <a:extLst>
              <a:ext uri="{FF2B5EF4-FFF2-40B4-BE49-F238E27FC236}">
                <a16:creationId xmlns:a16="http://schemas.microsoft.com/office/drawing/2014/main" id="{9F9366FD-1820-5DC6-88C6-41BEC46B7B90}"/>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5</a:t>
            </a:r>
            <a:r>
              <a:rPr lang="en-US" sz="1800" dirty="0">
                <a:solidFill>
                  <a:srgbClr val="FFFFFF"/>
                </a:solidFill>
              </a:rPr>
              <a:t>6</a:t>
            </a:r>
            <a:endParaRPr sz="1800" dirty="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3"/>
            <a:stretch>
              <a:fillRect t="-71971"/>
            </a:stretch>
          </a:blipFill>
        </p:spPr>
        <p:txBody>
          <a:bodyPr/>
          <a:lstStyle/>
          <a:p>
            <a:endParaRPr lang="en-US"/>
          </a:p>
        </p:txBody>
      </p:sp>
      <p:sp>
        <p:nvSpPr>
          <p:cNvPr id="4" name="Freeform 4"/>
          <p:cNvSpPr/>
          <p:nvPr/>
        </p:nvSpPr>
        <p:spPr>
          <a:xfrm rot="-5400000">
            <a:off x="7669899" y="896807"/>
            <a:ext cx="2948202" cy="4863013"/>
          </a:xfrm>
          <a:custGeom>
            <a:avLst/>
            <a:gdLst/>
            <a:ahLst/>
            <a:cxnLst/>
            <a:rect l="l" t="t" r="r" b="b"/>
            <a:pathLst>
              <a:path w="2948202" h="4863013">
                <a:moveTo>
                  <a:pt x="0" y="0"/>
                </a:moveTo>
                <a:lnTo>
                  <a:pt x="2948202" y="0"/>
                </a:lnTo>
                <a:lnTo>
                  <a:pt x="2948202" y="4863012"/>
                </a:lnTo>
                <a:lnTo>
                  <a:pt x="0" y="48630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337241" y="2933510"/>
            <a:ext cx="3613518" cy="770557"/>
          </a:xfrm>
          <a:prstGeom prst="rect">
            <a:avLst/>
          </a:prstGeom>
        </p:spPr>
        <p:txBody>
          <a:bodyPr lIns="0" tIns="0" rIns="0" bIns="0" rtlCol="0" anchor="t">
            <a:spAutoFit/>
          </a:bodyPr>
          <a:lstStyle/>
          <a:p>
            <a:pPr algn="ctr">
              <a:lnSpc>
                <a:spcPts val="5196"/>
              </a:lnSpc>
            </a:pPr>
            <a:r>
              <a:rPr lang="en-US" sz="4949" b="1" dirty="0">
                <a:solidFill>
                  <a:srgbClr val="502F18"/>
                </a:solidFill>
                <a:latin typeface="Kollektif Bold"/>
                <a:ea typeface="Kollektif Bold"/>
                <a:cs typeface="Kollektif Bold"/>
                <a:sym typeface="Kollektif Bold"/>
              </a:rPr>
              <a:t>Conclusions</a:t>
            </a:r>
          </a:p>
        </p:txBody>
      </p:sp>
      <p:sp>
        <p:nvSpPr>
          <p:cNvPr id="6" name="TextBox 5">
            <a:extLst>
              <a:ext uri="{FF2B5EF4-FFF2-40B4-BE49-F238E27FC236}">
                <a16:creationId xmlns:a16="http://schemas.microsoft.com/office/drawing/2014/main" id="{6AACEBC2-739D-9F73-88A4-37978B101AF3}"/>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5</a:t>
            </a:r>
            <a:r>
              <a:rPr lang="en-US" dirty="0">
                <a:solidFill>
                  <a:srgbClr val="FFFFFF"/>
                </a:solidFill>
              </a:rPr>
              <a:t>7</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7000"/>
            </a:blip>
            <a:stretch>
              <a:fillRect b="-18444"/>
            </a:stretch>
          </a:blipFill>
          <a:ln cap="sq">
            <a:noFill/>
            <a:prstDash val="solid"/>
            <a:miter/>
          </a:ln>
        </p:spPr>
        <p:txBody>
          <a:bodyPr/>
          <a:lstStyle/>
          <a:p>
            <a:endParaRPr lang="en-US"/>
          </a:p>
        </p:txBody>
      </p:sp>
      <p:sp>
        <p:nvSpPr>
          <p:cNvPr id="3" name="AutoShape 3"/>
          <p:cNvSpPr/>
          <p:nvPr/>
        </p:nvSpPr>
        <p:spPr>
          <a:xfrm flipV="1">
            <a:off x="2180470" y="6924888"/>
            <a:ext cx="7824946" cy="19425"/>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3013169" y="2041170"/>
            <a:ext cx="4903143" cy="4903143"/>
          </a:xfrm>
          <a:custGeom>
            <a:avLst/>
            <a:gdLst/>
            <a:ahLst/>
            <a:cxnLst/>
            <a:rect l="l" t="t" r="r" b="b"/>
            <a:pathLst>
              <a:path w="4903143" h="4903143">
                <a:moveTo>
                  <a:pt x="0" y="0"/>
                </a:moveTo>
                <a:lnTo>
                  <a:pt x="4903143" y="0"/>
                </a:lnTo>
                <a:lnTo>
                  <a:pt x="4903143" y="4903143"/>
                </a:lnTo>
                <a:lnTo>
                  <a:pt x="0" y="4903143"/>
                </a:lnTo>
                <a:lnTo>
                  <a:pt x="0" y="0"/>
                </a:lnTo>
                <a:close/>
              </a:path>
            </a:pathLst>
          </a:custGeom>
          <a:blipFill>
            <a:blip r:embed="rId3"/>
            <a:stretch>
              <a:fillRect/>
            </a:stretch>
          </a:blipFill>
          <a:ln cap="rnd">
            <a:noFill/>
            <a:prstDash val="solid"/>
            <a:round/>
          </a:ln>
        </p:spPr>
        <p:txBody>
          <a:bodyPr/>
          <a:lstStyle/>
          <a:p>
            <a:endParaRPr lang="en-US"/>
          </a:p>
        </p:txBody>
      </p:sp>
      <p:sp>
        <p:nvSpPr>
          <p:cNvPr id="5" name="TextBox 5"/>
          <p:cNvSpPr txBox="1"/>
          <p:nvPr/>
        </p:nvSpPr>
        <p:spPr>
          <a:xfrm>
            <a:off x="1028700" y="1162050"/>
            <a:ext cx="6602030" cy="1238250"/>
          </a:xfrm>
          <a:prstGeom prst="rect">
            <a:avLst/>
          </a:prstGeom>
        </p:spPr>
        <p:txBody>
          <a:bodyPr lIns="0" tIns="0" rIns="0" bIns="0" rtlCol="0" anchor="t">
            <a:spAutoFit/>
          </a:bodyPr>
          <a:lstStyle/>
          <a:p>
            <a:pPr algn="l">
              <a:lnSpc>
                <a:spcPts val="9450"/>
              </a:lnSpc>
            </a:pPr>
            <a:r>
              <a:rPr lang="en-US" sz="9000">
                <a:solidFill>
                  <a:srgbClr val="D0A933"/>
                </a:solidFill>
                <a:latin typeface="Bogart"/>
                <a:ea typeface="Bogart"/>
                <a:cs typeface="Bogart"/>
                <a:sym typeface="Bogart"/>
              </a:rPr>
              <a:t>Conclusions</a:t>
            </a:r>
          </a:p>
        </p:txBody>
      </p:sp>
      <p:sp>
        <p:nvSpPr>
          <p:cNvPr id="6" name="TextBox 6"/>
          <p:cNvSpPr txBox="1"/>
          <p:nvPr/>
        </p:nvSpPr>
        <p:spPr>
          <a:xfrm>
            <a:off x="330815" y="5548660"/>
            <a:ext cx="4918786" cy="350458"/>
          </a:xfrm>
          <a:prstGeom prst="rect">
            <a:avLst/>
          </a:prstGeom>
        </p:spPr>
        <p:txBody>
          <a:bodyPr lIns="0" tIns="0" rIns="0" bIns="0" rtlCol="0" anchor="t">
            <a:spAutoFit/>
          </a:bodyPr>
          <a:lstStyle/>
          <a:p>
            <a:pPr algn="l">
              <a:lnSpc>
                <a:spcPts val="2816"/>
              </a:lnSpc>
            </a:pPr>
            <a:endParaRPr/>
          </a:p>
        </p:txBody>
      </p:sp>
      <p:sp>
        <p:nvSpPr>
          <p:cNvPr id="7" name="TextBox 7"/>
          <p:cNvSpPr txBox="1"/>
          <p:nvPr/>
        </p:nvSpPr>
        <p:spPr>
          <a:xfrm>
            <a:off x="1028700" y="2623804"/>
            <a:ext cx="10983964" cy="3076242"/>
          </a:xfrm>
          <a:prstGeom prst="rect">
            <a:avLst/>
          </a:prstGeom>
        </p:spPr>
        <p:txBody>
          <a:bodyPr lIns="0" tIns="0" rIns="0" bIns="0" rtlCol="0" anchor="t">
            <a:spAutoFit/>
          </a:bodyPr>
          <a:lstStyle/>
          <a:p>
            <a:pPr algn="l">
              <a:lnSpc>
                <a:spcPts val="4073"/>
              </a:lnSpc>
            </a:pPr>
            <a:r>
              <a:rPr lang="en-US" sz="3017" spc="72" dirty="0">
                <a:solidFill>
                  <a:srgbClr val="FFFFFF"/>
                </a:solidFill>
                <a:latin typeface="Antic"/>
                <a:ea typeface="Antic"/>
                <a:cs typeface="Antic"/>
                <a:sym typeface="Antic"/>
              </a:rPr>
              <a:t>This mobile application aims to enhance the tourism experience in Egypt by utilizing AI powered image recognition and Text Translation. By simply capturing an image of an artifact, users can instantly receive detailed historical information in their preferred language, making it easier for tourists to explore and appreciate Egypt’s rich </a:t>
            </a:r>
            <a:r>
              <a:rPr lang="en-US" sz="3017" spc="72" dirty="0" err="1">
                <a:solidFill>
                  <a:srgbClr val="FFFFFF"/>
                </a:solidFill>
                <a:latin typeface="Antic"/>
                <a:ea typeface="Antic"/>
                <a:cs typeface="Antic"/>
                <a:sym typeface="Antic"/>
              </a:rPr>
              <a:t>heritag</a:t>
            </a:r>
            <a:endParaRPr lang="en-US" sz="3017" spc="72" dirty="0">
              <a:solidFill>
                <a:srgbClr val="FFFFFF"/>
              </a:solidFill>
              <a:latin typeface="Antic"/>
              <a:ea typeface="Antic"/>
              <a:cs typeface="Antic"/>
              <a:sym typeface="Antic"/>
            </a:endParaRPr>
          </a:p>
        </p:txBody>
      </p:sp>
      <p:sp>
        <p:nvSpPr>
          <p:cNvPr id="8" name="TextBox 7">
            <a:extLst>
              <a:ext uri="{FF2B5EF4-FFF2-40B4-BE49-F238E27FC236}">
                <a16:creationId xmlns:a16="http://schemas.microsoft.com/office/drawing/2014/main" id="{B0CA1B19-A08B-E073-38EB-28EB4C98ABD2}"/>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5</a:t>
            </a:r>
            <a:r>
              <a:rPr lang="en-US" sz="1800" dirty="0">
                <a:solidFill>
                  <a:srgbClr val="FFFFFF"/>
                </a:solidFill>
              </a:rPr>
              <a:t>8</a:t>
            </a:r>
            <a:endParaRPr sz="1800" dirty="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3"/>
            <a:stretch>
              <a:fillRect t="-71971"/>
            </a:stretch>
          </a:blipFill>
        </p:spPr>
        <p:txBody>
          <a:bodyPr/>
          <a:lstStyle/>
          <a:p>
            <a:endParaRPr lang="en-US"/>
          </a:p>
        </p:txBody>
      </p:sp>
      <p:sp>
        <p:nvSpPr>
          <p:cNvPr id="4" name="Freeform 4"/>
          <p:cNvSpPr/>
          <p:nvPr/>
        </p:nvSpPr>
        <p:spPr>
          <a:xfrm rot="-5400000">
            <a:off x="7669899" y="896807"/>
            <a:ext cx="2948202" cy="4863013"/>
          </a:xfrm>
          <a:custGeom>
            <a:avLst/>
            <a:gdLst/>
            <a:ahLst/>
            <a:cxnLst/>
            <a:rect l="l" t="t" r="r" b="b"/>
            <a:pathLst>
              <a:path w="2948202" h="4863013">
                <a:moveTo>
                  <a:pt x="0" y="0"/>
                </a:moveTo>
                <a:lnTo>
                  <a:pt x="2948202" y="0"/>
                </a:lnTo>
                <a:lnTo>
                  <a:pt x="2948202" y="4863012"/>
                </a:lnTo>
                <a:lnTo>
                  <a:pt x="0" y="48630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337241" y="2933510"/>
            <a:ext cx="3613518" cy="770557"/>
          </a:xfrm>
          <a:prstGeom prst="rect">
            <a:avLst/>
          </a:prstGeom>
        </p:spPr>
        <p:txBody>
          <a:bodyPr lIns="0" tIns="0" rIns="0" bIns="0" rtlCol="0" anchor="t">
            <a:spAutoFit/>
          </a:bodyPr>
          <a:lstStyle/>
          <a:p>
            <a:pPr algn="ctr">
              <a:lnSpc>
                <a:spcPts val="5196"/>
              </a:lnSpc>
            </a:pPr>
            <a:r>
              <a:rPr lang="en-US" sz="4949" b="1">
                <a:solidFill>
                  <a:srgbClr val="502F18"/>
                </a:solidFill>
                <a:latin typeface="Kollektif Bold"/>
                <a:ea typeface="Kollektif Bold"/>
                <a:cs typeface="Kollektif Bold"/>
                <a:sym typeface="Kollektif Bold"/>
              </a:rPr>
              <a:t>References</a:t>
            </a:r>
          </a:p>
        </p:txBody>
      </p:sp>
      <p:sp>
        <p:nvSpPr>
          <p:cNvPr id="6" name="TextBox 5">
            <a:extLst>
              <a:ext uri="{FF2B5EF4-FFF2-40B4-BE49-F238E27FC236}">
                <a16:creationId xmlns:a16="http://schemas.microsoft.com/office/drawing/2014/main" id="{826A7510-6487-F586-8EF3-526C26C7B980}"/>
              </a:ext>
            </a:extLst>
          </p:cNvPr>
          <p:cNvSpPr txBox="1"/>
          <p:nvPr/>
        </p:nvSpPr>
        <p:spPr>
          <a:xfrm>
            <a:off x="17373600" y="9738360"/>
            <a:ext cx="418704" cy="369332"/>
          </a:xfrm>
          <a:prstGeom prst="rect">
            <a:avLst/>
          </a:prstGeom>
          <a:noFill/>
        </p:spPr>
        <p:txBody>
          <a:bodyPr wrap="none">
            <a:spAutoFit/>
          </a:bodyPr>
          <a:lstStyle/>
          <a:p>
            <a:r>
              <a:rPr sz="1800" dirty="0">
                <a:solidFill>
                  <a:srgbClr val="FFFFFF"/>
                </a:solidFill>
              </a:rPr>
              <a:t>5</a:t>
            </a:r>
            <a:r>
              <a:rPr lang="en-US" dirty="0">
                <a:solidFill>
                  <a:srgbClr val="FFFFFF"/>
                </a:solidFill>
              </a:rPr>
              <a:t>9</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rot="-5400000">
            <a:off x="7669899" y="653457"/>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286106" y="2654918"/>
            <a:ext cx="3715789" cy="821992"/>
          </a:xfrm>
          <a:prstGeom prst="rect">
            <a:avLst/>
          </a:prstGeom>
        </p:spPr>
        <p:txBody>
          <a:bodyPr lIns="0" tIns="0" rIns="0" bIns="0" rtlCol="0" anchor="t">
            <a:spAutoFit/>
          </a:bodyPr>
          <a:lstStyle/>
          <a:p>
            <a:pPr algn="ctr">
              <a:lnSpc>
                <a:spcPts val="5406"/>
              </a:lnSpc>
            </a:pPr>
            <a:r>
              <a:rPr lang="en-US" sz="5149" b="1">
                <a:solidFill>
                  <a:srgbClr val="502F18"/>
                </a:solidFill>
                <a:latin typeface="Kollektif Bold"/>
                <a:ea typeface="Kollektif Bold"/>
                <a:cs typeface="Kollektif Bold"/>
                <a:sym typeface="Kollektif Bold"/>
              </a:rPr>
              <a:t>Introduction</a:t>
            </a:r>
          </a:p>
        </p:txBody>
      </p:sp>
      <p:sp>
        <p:nvSpPr>
          <p:cNvPr id="5" name="Freeform 5"/>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4"/>
            <a:stretch>
              <a:fillRect t="-71971"/>
            </a:stretch>
          </a:blipFill>
        </p:spPr>
        <p:txBody>
          <a:bodyPr/>
          <a:lstStyle/>
          <a:p>
            <a:endParaRPr lang="en-US"/>
          </a:p>
        </p:txBody>
      </p:sp>
      <p:sp>
        <p:nvSpPr>
          <p:cNvPr id="7" name="TextBox 6">
            <a:extLst>
              <a:ext uri="{FF2B5EF4-FFF2-40B4-BE49-F238E27FC236}">
                <a16:creationId xmlns:a16="http://schemas.microsoft.com/office/drawing/2014/main" id="{51978804-30BC-B967-E12A-7BF9B86C8C52}"/>
              </a:ext>
            </a:extLst>
          </p:cNvPr>
          <p:cNvSpPr txBox="1"/>
          <p:nvPr/>
        </p:nvSpPr>
        <p:spPr>
          <a:xfrm>
            <a:off x="17373600" y="9738360"/>
            <a:ext cx="914400" cy="457200"/>
          </a:xfrm>
          <a:prstGeom prst="rect">
            <a:avLst/>
          </a:prstGeom>
          <a:noFill/>
        </p:spPr>
        <p:txBody>
          <a:bodyPr wrap="none">
            <a:spAutoFit/>
          </a:bodyPr>
          <a:lstStyle/>
          <a:p>
            <a:r>
              <a:rPr sz="1800">
                <a:solidFill>
                  <a:srgbClr val="FFFFFF"/>
                </a:solidFill>
              </a:rPr>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l="-2734" t="-3640" r="-2590" b="-19659"/>
            </a:stretch>
          </a:blipFill>
        </p:spPr>
        <p:txBody>
          <a:bodyPr/>
          <a:lstStyle/>
          <a:p>
            <a:endParaRPr lang="en-US"/>
          </a:p>
        </p:txBody>
      </p:sp>
      <p:sp>
        <p:nvSpPr>
          <p:cNvPr id="3" name="Freeform 3"/>
          <p:cNvSpPr/>
          <p:nvPr/>
        </p:nvSpPr>
        <p:spPr>
          <a:xfrm rot="5400000">
            <a:off x="2326921" y="1948483"/>
            <a:ext cx="3604594" cy="4096560"/>
          </a:xfrm>
          <a:custGeom>
            <a:avLst/>
            <a:gdLst/>
            <a:ahLst/>
            <a:cxnLst/>
            <a:rect l="l" t="t" r="r" b="b"/>
            <a:pathLst>
              <a:path w="3604594" h="4096560">
                <a:moveTo>
                  <a:pt x="0" y="0"/>
                </a:moveTo>
                <a:lnTo>
                  <a:pt x="3604594" y="0"/>
                </a:lnTo>
                <a:lnTo>
                  <a:pt x="3604594" y="4096560"/>
                </a:lnTo>
                <a:lnTo>
                  <a:pt x="0" y="4096560"/>
                </a:lnTo>
                <a:lnTo>
                  <a:pt x="0" y="0"/>
                </a:lnTo>
                <a:close/>
              </a:path>
            </a:pathLst>
          </a:custGeom>
          <a:blipFill>
            <a:blip r:embed="rId3"/>
            <a:stretch>
              <a:fillRect l="-9608" t="-3251" r="-10691" b="-2601"/>
            </a:stretch>
          </a:blipFill>
        </p:spPr>
        <p:txBody>
          <a:bodyPr/>
          <a:lstStyle/>
          <a:p>
            <a:endParaRPr lang="en-US"/>
          </a:p>
        </p:txBody>
      </p:sp>
      <p:sp>
        <p:nvSpPr>
          <p:cNvPr id="4" name="TextBox 4"/>
          <p:cNvSpPr txBox="1"/>
          <p:nvPr/>
        </p:nvSpPr>
        <p:spPr>
          <a:xfrm>
            <a:off x="9057567" y="6000099"/>
            <a:ext cx="3104937" cy="394920"/>
          </a:xfrm>
          <a:prstGeom prst="rect">
            <a:avLst/>
          </a:prstGeom>
        </p:spPr>
        <p:txBody>
          <a:bodyPr lIns="0" tIns="0" rIns="0" bIns="0" rtlCol="0" anchor="t">
            <a:spAutoFit/>
          </a:bodyPr>
          <a:lstStyle/>
          <a:p>
            <a:pPr algn="l">
              <a:lnSpc>
                <a:spcPts val="3112"/>
              </a:lnSpc>
            </a:pPr>
            <a:endParaRPr/>
          </a:p>
        </p:txBody>
      </p:sp>
      <p:sp>
        <p:nvSpPr>
          <p:cNvPr id="5" name="TextBox 5"/>
          <p:cNvSpPr txBox="1"/>
          <p:nvPr/>
        </p:nvSpPr>
        <p:spPr>
          <a:xfrm>
            <a:off x="6491750" y="990600"/>
            <a:ext cx="5306699" cy="1203866"/>
          </a:xfrm>
          <a:prstGeom prst="rect">
            <a:avLst/>
          </a:prstGeom>
        </p:spPr>
        <p:txBody>
          <a:bodyPr lIns="0" tIns="0" rIns="0" bIns="0" rtlCol="0" anchor="t">
            <a:spAutoFit/>
          </a:bodyPr>
          <a:lstStyle/>
          <a:p>
            <a:pPr algn="l">
              <a:lnSpc>
                <a:spcPts val="8079"/>
              </a:lnSpc>
            </a:pPr>
            <a:r>
              <a:rPr lang="en-US" sz="7695" b="1">
                <a:solidFill>
                  <a:srgbClr val="FFFFFF">
                    <a:alpha val="76863"/>
                  </a:srgbClr>
                </a:solidFill>
                <a:latin typeface="Kollektif Bold"/>
                <a:ea typeface="Kollektif Bold"/>
                <a:cs typeface="Kollektif Bold"/>
                <a:sym typeface="Kollektif Bold"/>
              </a:rPr>
              <a:t>References</a:t>
            </a:r>
          </a:p>
        </p:txBody>
      </p:sp>
      <p:sp>
        <p:nvSpPr>
          <p:cNvPr id="6" name="TextBox 6"/>
          <p:cNvSpPr txBox="1"/>
          <p:nvPr/>
        </p:nvSpPr>
        <p:spPr>
          <a:xfrm>
            <a:off x="2861298" y="3383113"/>
            <a:ext cx="2623486" cy="1201420"/>
          </a:xfrm>
          <a:prstGeom prst="rect">
            <a:avLst/>
          </a:prstGeom>
        </p:spPr>
        <p:txBody>
          <a:bodyPr lIns="0" tIns="0" rIns="0" bIns="0" rtlCol="0" anchor="t">
            <a:spAutoFit/>
          </a:bodyPr>
          <a:lstStyle/>
          <a:p>
            <a:pPr algn="ctr">
              <a:lnSpc>
                <a:spcPts val="3079"/>
              </a:lnSpc>
              <a:spcBef>
                <a:spcPct val="0"/>
              </a:spcBef>
            </a:pPr>
            <a:r>
              <a:rPr lang="en-US" sz="2199" b="1">
                <a:solidFill>
                  <a:srgbClr val="502F18"/>
                </a:solidFill>
                <a:latin typeface="Arial Bold"/>
                <a:ea typeface="Arial Bold"/>
                <a:cs typeface="Arial Bold"/>
                <a:sym typeface="Arial Bold"/>
              </a:rPr>
              <a:t>https://github.com/iMohamedMamdouh/TourScan_v2</a:t>
            </a:r>
          </a:p>
        </p:txBody>
      </p:sp>
      <p:sp>
        <p:nvSpPr>
          <p:cNvPr id="7" name="Freeform 7"/>
          <p:cNvSpPr/>
          <p:nvPr/>
        </p:nvSpPr>
        <p:spPr>
          <a:xfrm rot="5400000">
            <a:off x="7255270" y="1948483"/>
            <a:ext cx="3604594" cy="4096560"/>
          </a:xfrm>
          <a:custGeom>
            <a:avLst/>
            <a:gdLst/>
            <a:ahLst/>
            <a:cxnLst/>
            <a:rect l="l" t="t" r="r" b="b"/>
            <a:pathLst>
              <a:path w="3604594" h="4096560">
                <a:moveTo>
                  <a:pt x="0" y="0"/>
                </a:moveTo>
                <a:lnTo>
                  <a:pt x="3604594" y="0"/>
                </a:lnTo>
                <a:lnTo>
                  <a:pt x="3604594" y="4096560"/>
                </a:lnTo>
                <a:lnTo>
                  <a:pt x="0" y="4096560"/>
                </a:lnTo>
                <a:lnTo>
                  <a:pt x="0" y="0"/>
                </a:lnTo>
                <a:close/>
              </a:path>
            </a:pathLst>
          </a:custGeom>
          <a:blipFill>
            <a:blip r:embed="rId3"/>
            <a:stretch>
              <a:fillRect l="-9608" t="-3251" r="-10691" b="-2601"/>
            </a:stretch>
          </a:blipFill>
        </p:spPr>
        <p:txBody>
          <a:bodyPr/>
          <a:lstStyle/>
          <a:p>
            <a:endParaRPr lang="en-US"/>
          </a:p>
        </p:txBody>
      </p:sp>
      <p:sp>
        <p:nvSpPr>
          <p:cNvPr id="8" name="Freeform 8"/>
          <p:cNvSpPr/>
          <p:nvPr/>
        </p:nvSpPr>
        <p:spPr>
          <a:xfrm rot="5400000">
            <a:off x="12181392" y="1948483"/>
            <a:ext cx="3604594" cy="4096560"/>
          </a:xfrm>
          <a:custGeom>
            <a:avLst/>
            <a:gdLst/>
            <a:ahLst/>
            <a:cxnLst/>
            <a:rect l="l" t="t" r="r" b="b"/>
            <a:pathLst>
              <a:path w="3604594" h="4096560">
                <a:moveTo>
                  <a:pt x="0" y="0"/>
                </a:moveTo>
                <a:lnTo>
                  <a:pt x="3604594" y="0"/>
                </a:lnTo>
                <a:lnTo>
                  <a:pt x="3604594" y="4096560"/>
                </a:lnTo>
                <a:lnTo>
                  <a:pt x="0" y="4096560"/>
                </a:lnTo>
                <a:lnTo>
                  <a:pt x="0" y="0"/>
                </a:lnTo>
                <a:close/>
              </a:path>
            </a:pathLst>
          </a:custGeom>
          <a:blipFill>
            <a:blip r:embed="rId3"/>
            <a:stretch>
              <a:fillRect l="-9608" t="-3251" r="-10691" b="-2601"/>
            </a:stretch>
          </a:blipFill>
        </p:spPr>
        <p:txBody>
          <a:bodyPr/>
          <a:lstStyle/>
          <a:p>
            <a:endParaRPr lang="en-US"/>
          </a:p>
        </p:txBody>
      </p:sp>
      <p:sp>
        <p:nvSpPr>
          <p:cNvPr id="9" name="Freeform 9"/>
          <p:cNvSpPr/>
          <p:nvPr/>
        </p:nvSpPr>
        <p:spPr>
          <a:xfrm rot="5400000">
            <a:off x="2370744" y="5956339"/>
            <a:ext cx="3604594" cy="4096560"/>
          </a:xfrm>
          <a:custGeom>
            <a:avLst/>
            <a:gdLst/>
            <a:ahLst/>
            <a:cxnLst/>
            <a:rect l="l" t="t" r="r" b="b"/>
            <a:pathLst>
              <a:path w="3604594" h="4096560">
                <a:moveTo>
                  <a:pt x="0" y="0"/>
                </a:moveTo>
                <a:lnTo>
                  <a:pt x="3604594" y="0"/>
                </a:lnTo>
                <a:lnTo>
                  <a:pt x="3604594" y="4096560"/>
                </a:lnTo>
                <a:lnTo>
                  <a:pt x="0" y="4096560"/>
                </a:lnTo>
                <a:lnTo>
                  <a:pt x="0" y="0"/>
                </a:lnTo>
                <a:close/>
              </a:path>
            </a:pathLst>
          </a:custGeom>
          <a:blipFill>
            <a:blip r:embed="rId3"/>
            <a:stretch>
              <a:fillRect l="-9608" t="-3251" r="-10691" b="-2601"/>
            </a:stretch>
          </a:blipFill>
        </p:spPr>
        <p:txBody>
          <a:bodyPr/>
          <a:lstStyle/>
          <a:p>
            <a:endParaRPr lang="en-US"/>
          </a:p>
        </p:txBody>
      </p:sp>
      <p:sp>
        <p:nvSpPr>
          <p:cNvPr id="10" name="TextBox 10"/>
          <p:cNvSpPr txBox="1"/>
          <p:nvPr/>
        </p:nvSpPr>
        <p:spPr>
          <a:xfrm>
            <a:off x="2861298" y="6912582"/>
            <a:ext cx="2623486" cy="3154045"/>
          </a:xfrm>
          <a:prstGeom prst="rect">
            <a:avLst/>
          </a:prstGeom>
        </p:spPr>
        <p:txBody>
          <a:bodyPr lIns="0" tIns="0" rIns="0" bIns="0" rtlCol="0" anchor="t">
            <a:spAutoFit/>
          </a:bodyPr>
          <a:lstStyle/>
          <a:p>
            <a:pPr algn="ctr">
              <a:lnSpc>
                <a:spcPts val="3079"/>
              </a:lnSpc>
              <a:spcBef>
                <a:spcPct val="0"/>
              </a:spcBef>
            </a:pPr>
            <a:r>
              <a:rPr lang="en-US" sz="2199" b="1">
                <a:solidFill>
                  <a:srgbClr val="502F18"/>
                </a:solidFill>
                <a:latin typeface="Arial Bold"/>
                <a:ea typeface="Arial Bold"/>
                <a:cs typeface="Arial Bold"/>
                <a:sym typeface="Arial Bold"/>
              </a:rPr>
              <a:t>https://www.sciencedirect.com/science/article/pii/S1877050917321075?fr=RR-2&amp;ref=pdf_download&amp;rr=8d80e310fcd60e07</a:t>
            </a:r>
          </a:p>
        </p:txBody>
      </p:sp>
      <p:sp>
        <p:nvSpPr>
          <p:cNvPr id="11" name="Freeform 11"/>
          <p:cNvSpPr/>
          <p:nvPr/>
        </p:nvSpPr>
        <p:spPr>
          <a:xfrm rot="5400000">
            <a:off x="7255270" y="5763641"/>
            <a:ext cx="3604594" cy="4096560"/>
          </a:xfrm>
          <a:custGeom>
            <a:avLst/>
            <a:gdLst/>
            <a:ahLst/>
            <a:cxnLst/>
            <a:rect l="l" t="t" r="r" b="b"/>
            <a:pathLst>
              <a:path w="3604594" h="4096560">
                <a:moveTo>
                  <a:pt x="0" y="0"/>
                </a:moveTo>
                <a:lnTo>
                  <a:pt x="3604594" y="0"/>
                </a:lnTo>
                <a:lnTo>
                  <a:pt x="3604594" y="4096560"/>
                </a:lnTo>
                <a:lnTo>
                  <a:pt x="0" y="4096560"/>
                </a:lnTo>
                <a:lnTo>
                  <a:pt x="0" y="0"/>
                </a:lnTo>
                <a:close/>
              </a:path>
            </a:pathLst>
          </a:custGeom>
          <a:blipFill>
            <a:blip r:embed="rId3"/>
            <a:stretch>
              <a:fillRect l="-9608" t="-3251" r="-10691" b="-2601"/>
            </a:stretch>
          </a:blipFill>
        </p:spPr>
        <p:txBody>
          <a:bodyPr/>
          <a:lstStyle/>
          <a:p>
            <a:endParaRPr lang="en-US"/>
          </a:p>
        </p:txBody>
      </p:sp>
      <p:sp>
        <p:nvSpPr>
          <p:cNvPr id="12" name="Freeform 12"/>
          <p:cNvSpPr/>
          <p:nvPr/>
        </p:nvSpPr>
        <p:spPr>
          <a:xfrm rot="5400000">
            <a:off x="12181392" y="5763641"/>
            <a:ext cx="3604594" cy="4096560"/>
          </a:xfrm>
          <a:custGeom>
            <a:avLst/>
            <a:gdLst/>
            <a:ahLst/>
            <a:cxnLst/>
            <a:rect l="l" t="t" r="r" b="b"/>
            <a:pathLst>
              <a:path w="3604594" h="4096560">
                <a:moveTo>
                  <a:pt x="0" y="0"/>
                </a:moveTo>
                <a:lnTo>
                  <a:pt x="3604594" y="0"/>
                </a:lnTo>
                <a:lnTo>
                  <a:pt x="3604594" y="4096560"/>
                </a:lnTo>
                <a:lnTo>
                  <a:pt x="0" y="4096560"/>
                </a:lnTo>
                <a:lnTo>
                  <a:pt x="0" y="0"/>
                </a:lnTo>
                <a:close/>
              </a:path>
            </a:pathLst>
          </a:custGeom>
          <a:blipFill>
            <a:blip r:embed="rId3"/>
            <a:stretch>
              <a:fillRect l="-9608" t="-3251" r="-10691" b="-2601"/>
            </a:stretch>
          </a:blipFill>
        </p:spPr>
        <p:txBody>
          <a:bodyPr/>
          <a:lstStyle/>
          <a:p>
            <a:endParaRPr lang="en-US"/>
          </a:p>
        </p:txBody>
      </p:sp>
      <p:sp>
        <p:nvSpPr>
          <p:cNvPr id="13" name="TextBox 13"/>
          <p:cNvSpPr txBox="1"/>
          <p:nvPr/>
        </p:nvSpPr>
        <p:spPr>
          <a:xfrm>
            <a:off x="7744711" y="2968618"/>
            <a:ext cx="2623486" cy="1982470"/>
          </a:xfrm>
          <a:prstGeom prst="rect">
            <a:avLst/>
          </a:prstGeom>
        </p:spPr>
        <p:txBody>
          <a:bodyPr lIns="0" tIns="0" rIns="0" bIns="0" rtlCol="0" anchor="t">
            <a:spAutoFit/>
          </a:bodyPr>
          <a:lstStyle/>
          <a:p>
            <a:pPr algn="ctr">
              <a:lnSpc>
                <a:spcPts val="3079"/>
              </a:lnSpc>
              <a:spcBef>
                <a:spcPct val="0"/>
              </a:spcBef>
            </a:pPr>
            <a:r>
              <a:rPr lang="en-US" sz="2199" b="1">
                <a:solidFill>
                  <a:srgbClr val="502F18"/>
                </a:solidFill>
                <a:latin typeface="Arial Bold"/>
                <a:ea typeface="Arial Bold"/>
                <a:cs typeface="Arial Bold"/>
                <a:sym typeface="Arial Bold"/>
              </a:rPr>
              <a:t>https://colab.research.google.com/drive/1WGmfxmy_-8hc46kZ9pa47y4fSMfCdleH?usp=sharing</a:t>
            </a:r>
          </a:p>
        </p:txBody>
      </p:sp>
      <p:sp>
        <p:nvSpPr>
          <p:cNvPr id="14" name="TextBox 14"/>
          <p:cNvSpPr txBox="1"/>
          <p:nvPr/>
        </p:nvSpPr>
        <p:spPr>
          <a:xfrm>
            <a:off x="12678156" y="3353190"/>
            <a:ext cx="2623486" cy="1201420"/>
          </a:xfrm>
          <a:prstGeom prst="rect">
            <a:avLst/>
          </a:prstGeom>
        </p:spPr>
        <p:txBody>
          <a:bodyPr lIns="0" tIns="0" rIns="0" bIns="0" rtlCol="0" anchor="t">
            <a:spAutoFit/>
          </a:bodyPr>
          <a:lstStyle/>
          <a:p>
            <a:pPr algn="ctr">
              <a:lnSpc>
                <a:spcPts val="3079"/>
              </a:lnSpc>
              <a:spcBef>
                <a:spcPct val="0"/>
              </a:spcBef>
            </a:pPr>
            <a:r>
              <a:rPr lang="en-US" sz="2199" b="1">
                <a:solidFill>
                  <a:srgbClr val="502F18"/>
                </a:solidFill>
                <a:latin typeface="Arial Bold"/>
                <a:ea typeface="Arial Bold"/>
                <a:cs typeface="Arial Bold"/>
                <a:sym typeface="Arial Bold"/>
              </a:rPr>
              <a:t>https://www.tensorflow.org/recommenders</a:t>
            </a:r>
          </a:p>
        </p:txBody>
      </p:sp>
      <p:sp>
        <p:nvSpPr>
          <p:cNvPr id="15" name="TextBox 15"/>
          <p:cNvSpPr txBox="1"/>
          <p:nvPr/>
        </p:nvSpPr>
        <p:spPr>
          <a:xfrm>
            <a:off x="7744711" y="6652871"/>
            <a:ext cx="2623486" cy="3154045"/>
          </a:xfrm>
          <a:prstGeom prst="rect">
            <a:avLst/>
          </a:prstGeom>
        </p:spPr>
        <p:txBody>
          <a:bodyPr lIns="0" tIns="0" rIns="0" bIns="0" rtlCol="0" anchor="t">
            <a:spAutoFit/>
          </a:bodyPr>
          <a:lstStyle/>
          <a:p>
            <a:pPr algn="ctr">
              <a:lnSpc>
                <a:spcPts val="3079"/>
              </a:lnSpc>
              <a:spcBef>
                <a:spcPct val="0"/>
              </a:spcBef>
            </a:pPr>
            <a:r>
              <a:rPr lang="en-US" sz="2199" b="1">
                <a:solidFill>
                  <a:srgbClr val="502F18"/>
                </a:solidFill>
                <a:latin typeface="Arial Bold"/>
                <a:ea typeface="Arial Bold"/>
                <a:cs typeface="Arial Bold"/>
                <a:sym typeface="Arial Bold"/>
              </a:rPr>
              <a:t>https://www.sciencedirect.com/science/article/pii/S1877050917321075?fr=RR-2&amp;ref=pdf_download&amp;rr=8d80e310fcd60e07</a:t>
            </a:r>
          </a:p>
        </p:txBody>
      </p:sp>
      <p:sp>
        <p:nvSpPr>
          <p:cNvPr id="16" name="TextBox 16"/>
          <p:cNvSpPr txBox="1"/>
          <p:nvPr/>
        </p:nvSpPr>
        <p:spPr>
          <a:xfrm>
            <a:off x="12678156" y="6777824"/>
            <a:ext cx="2623486" cy="1982470"/>
          </a:xfrm>
          <a:prstGeom prst="rect">
            <a:avLst/>
          </a:prstGeom>
        </p:spPr>
        <p:txBody>
          <a:bodyPr lIns="0" tIns="0" rIns="0" bIns="0" rtlCol="0" anchor="t">
            <a:spAutoFit/>
          </a:bodyPr>
          <a:lstStyle/>
          <a:p>
            <a:pPr algn="ctr">
              <a:lnSpc>
                <a:spcPts val="3079"/>
              </a:lnSpc>
              <a:spcBef>
                <a:spcPct val="0"/>
              </a:spcBef>
            </a:pPr>
            <a:r>
              <a:rPr lang="en-US" sz="2199" b="1">
                <a:solidFill>
                  <a:srgbClr val="502F18"/>
                </a:solidFill>
                <a:latin typeface="Arial Bold"/>
                <a:ea typeface="Arial Bold"/>
                <a:cs typeface="Arial Bold"/>
                <a:sym typeface="Arial Bold"/>
              </a:rPr>
              <a:t>https://www.figma.com/design/ESSgjnvHyrX9gMQf82p1IN/Tourscan?node-id=6-2</a:t>
            </a:r>
          </a:p>
        </p:txBody>
      </p:sp>
      <p:sp>
        <p:nvSpPr>
          <p:cNvPr id="17" name="TextBox 16">
            <a:extLst>
              <a:ext uri="{FF2B5EF4-FFF2-40B4-BE49-F238E27FC236}">
                <a16:creationId xmlns:a16="http://schemas.microsoft.com/office/drawing/2014/main" id="{D20F4E10-0A4B-B287-48ED-235F77221866}"/>
              </a:ext>
            </a:extLst>
          </p:cNvPr>
          <p:cNvSpPr txBox="1"/>
          <p:nvPr/>
        </p:nvSpPr>
        <p:spPr>
          <a:xfrm>
            <a:off x="17373600" y="9738360"/>
            <a:ext cx="418704" cy="369332"/>
          </a:xfrm>
          <a:prstGeom prst="rect">
            <a:avLst/>
          </a:prstGeom>
          <a:noFill/>
        </p:spPr>
        <p:txBody>
          <a:bodyPr wrap="none">
            <a:spAutoFit/>
          </a:bodyPr>
          <a:lstStyle/>
          <a:p>
            <a:r>
              <a:rPr lang="en-US" dirty="0">
                <a:solidFill>
                  <a:srgbClr val="FFFFFF"/>
                </a:solidFill>
              </a:rPr>
              <a:t>60</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6541" y="-82429"/>
            <a:ext cx="18434541" cy="10590261"/>
          </a:xfrm>
          <a:custGeom>
            <a:avLst/>
            <a:gdLst/>
            <a:ahLst/>
            <a:cxnLst/>
            <a:rect l="l" t="t" r="r" b="b"/>
            <a:pathLst>
              <a:path w="18434541" h="10590261">
                <a:moveTo>
                  <a:pt x="0" y="0"/>
                </a:moveTo>
                <a:lnTo>
                  <a:pt x="18434541" y="0"/>
                </a:lnTo>
                <a:lnTo>
                  <a:pt x="18434541" y="10590260"/>
                </a:lnTo>
                <a:lnTo>
                  <a:pt x="0" y="10590260"/>
                </a:lnTo>
                <a:lnTo>
                  <a:pt x="0" y="0"/>
                </a:lnTo>
                <a:close/>
              </a:path>
            </a:pathLst>
          </a:custGeom>
          <a:blipFill>
            <a:blip r:embed="rId2">
              <a:alphaModFix amt="17000"/>
            </a:blip>
            <a:stretch>
              <a:fillRect l="-1858" r="-270"/>
            </a:stretch>
          </a:blipFill>
        </p:spPr>
        <p:txBody>
          <a:bodyPr/>
          <a:lstStyle/>
          <a:p>
            <a:endParaRPr lang="en-US"/>
          </a:p>
        </p:txBody>
      </p:sp>
      <p:sp>
        <p:nvSpPr>
          <p:cNvPr id="3" name="TextBox 3"/>
          <p:cNvSpPr txBox="1"/>
          <p:nvPr/>
        </p:nvSpPr>
        <p:spPr>
          <a:xfrm>
            <a:off x="3554387" y="2529253"/>
            <a:ext cx="11179226" cy="1612348"/>
          </a:xfrm>
          <a:prstGeom prst="rect">
            <a:avLst/>
          </a:prstGeom>
        </p:spPr>
        <p:txBody>
          <a:bodyPr lIns="0" tIns="0" rIns="0" bIns="0" rtlCol="0" anchor="t">
            <a:spAutoFit/>
          </a:bodyPr>
          <a:lstStyle/>
          <a:p>
            <a:pPr algn="ctr">
              <a:lnSpc>
                <a:spcPts val="12103"/>
              </a:lnSpc>
            </a:pPr>
            <a:r>
              <a:rPr lang="en-US" sz="12103" spc="2868">
                <a:solidFill>
                  <a:srgbClr val="D0A933"/>
                </a:solidFill>
                <a:latin typeface="Bogart"/>
                <a:ea typeface="Bogart"/>
                <a:cs typeface="Bogart"/>
                <a:sym typeface="Bogart"/>
              </a:rPr>
              <a:t>Thank You</a:t>
            </a:r>
          </a:p>
        </p:txBody>
      </p:sp>
      <p:sp>
        <p:nvSpPr>
          <p:cNvPr id="4" name="Freeform 4"/>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3"/>
            <a:stretch>
              <a:fillRect t="-71971"/>
            </a:stretch>
          </a:blipFill>
        </p:spPr>
        <p:txBody>
          <a:bodyPr/>
          <a:lstStyle/>
          <a:p>
            <a:endParaRPr lang="en-US"/>
          </a:p>
        </p:txBody>
      </p:sp>
      <p:sp>
        <p:nvSpPr>
          <p:cNvPr id="5" name="TextBox 4">
            <a:extLst>
              <a:ext uri="{FF2B5EF4-FFF2-40B4-BE49-F238E27FC236}">
                <a16:creationId xmlns:a16="http://schemas.microsoft.com/office/drawing/2014/main" id="{4A05F2FF-3F6D-7F02-EC7E-DDF8BE4946EA}"/>
              </a:ext>
            </a:extLst>
          </p:cNvPr>
          <p:cNvSpPr txBox="1"/>
          <p:nvPr/>
        </p:nvSpPr>
        <p:spPr>
          <a:xfrm>
            <a:off x="17373600" y="9738360"/>
            <a:ext cx="418704" cy="369332"/>
          </a:xfrm>
          <a:prstGeom prst="rect">
            <a:avLst/>
          </a:prstGeom>
          <a:noFill/>
        </p:spPr>
        <p:txBody>
          <a:bodyPr wrap="none">
            <a:spAutoFit/>
          </a:bodyPr>
          <a:lstStyle/>
          <a:p>
            <a:r>
              <a:rPr lang="en-US" dirty="0">
                <a:solidFill>
                  <a:srgbClr val="FFFFFF"/>
                </a:solidFill>
              </a:rPr>
              <a:t>61</a:t>
            </a:r>
            <a:endParaRPr sz="18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7000"/>
            </a:blip>
            <a:stretch>
              <a:fillRect/>
            </a:stretch>
          </a:blipFill>
        </p:spPr>
        <p:txBody>
          <a:bodyPr/>
          <a:lstStyle/>
          <a:p>
            <a:endParaRPr lang="en-US"/>
          </a:p>
        </p:txBody>
      </p:sp>
      <p:grpSp>
        <p:nvGrpSpPr>
          <p:cNvPr id="3" name="Group 3"/>
          <p:cNvGrpSpPr>
            <a:grpSpLocks noChangeAspect="1"/>
          </p:cNvGrpSpPr>
          <p:nvPr/>
        </p:nvGrpSpPr>
        <p:grpSpPr>
          <a:xfrm>
            <a:off x="13730798" y="2024180"/>
            <a:ext cx="3528502" cy="6981747"/>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0947" r="-10947"/>
              </a:stretch>
            </a:blipFill>
          </p:spPr>
          <p:txBody>
            <a:bodyPr/>
            <a:lstStyle/>
            <a:p>
              <a:endParaRPr lang="en-US"/>
            </a:p>
          </p:txBody>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13" name="TextBox 13"/>
          <p:cNvSpPr txBox="1"/>
          <p:nvPr/>
        </p:nvSpPr>
        <p:spPr>
          <a:xfrm>
            <a:off x="1028700" y="2100380"/>
            <a:ext cx="11811106" cy="795386"/>
          </a:xfrm>
          <a:prstGeom prst="rect">
            <a:avLst/>
          </a:prstGeom>
        </p:spPr>
        <p:txBody>
          <a:bodyPr lIns="0" tIns="0" rIns="0" bIns="0" rtlCol="0" anchor="t">
            <a:spAutoFit/>
          </a:bodyPr>
          <a:lstStyle/>
          <a:p>
            <a:pPr algn="l">
              <a:lnSpc>
                <a:spcPts val="6040"/>
              </a:lnSpc>
            </a:pPr>
            <a:r>
              <a:rPr lang="en-US" sz="5752" b="1">
                <a:solidFill>
                  <a:srgbClr val="D0A933"/>
                </a:solidFill>
                <a:latin typeface="Bogart Bold"/>
                <a:ea typeface="Bogart Bold"/>
                <a:cs typeface="Bogart Bold"/>
                <a:sym typeface="Bogart Bold"/>
              </a:rPr>
              <a:t>Introduction</a:t>
            </a:r>
          </a:p>
        </p:txBody>
      </p:sp>
      <p:sp>
        <p:nvSpPr>
          <p:cNvPr id="14" name="TextBox 14"/>
          <p:cNvSpPr txBox="1"/>
          <p:nvPr/>
        </p:nvSpPr>
        <p:spPr>
          <a:xfrm>
            <a:off x="1028700" y="3574915"/>
            <a:ext cx="11811106" cy="522184"/>
          </a:xfrm>
          <a:prstGeom prst="rect">
            <a:avLst/>
          </a:prstGeom>
        </p:spPr>
        <p:txBody>
          <a:bodyPr lIns="0" tIns="0" rIns="0" bIns="0" rtlCol="0" anchor="t">
            <a:spAutoFit/>
          </a:bodyPr>
          <a:lstStyle/>
          <a:p>
            <a:pPr algn="l">
              <a:lnSpc>
                <a:spcPts val="3639"/>
              </a:lnSpc>
            </a:pPr>
            <a:r>
              <a:rPr lang="en-US" sz="3084" b="1" spc="89">
                <a:solidFill>
                  <a:srgbClr val="FFFFFF"/>
                </a:solidFill>
                <a:latin typeface="Arial Bold"/>
                <a:ea typeface="Arial Bold"/>
                <a:cs typeface="Arial Bold"/>
                <a:sym typeface="Arial Bold"/>
              </a:rPr>
              <a:t>Tour Scan:</a:t>
            </a:r>
          </a:p>
        </p:txBody>
      </p:sp>
      <p:sp>
        <p:nvSpPr>
          <p:cNvPr id="15" name="TextBox 15"/>
          <p:cNvSpPr txBox="1"/>
          <p:nvPr/>
        </p:nvSpPr>
        <p:spPr>
          <a:xfrm>
            <a:off x="1028700" y="4145323"/>
            <a:ext cx="11811106" cy="4104942"/>
          </a:xfrm>
          <a:prstGeom prst="rect">
            <a:avLst/>
          </a:prstGeom>
        </p:spPr>
        <p:txBody>
          <a:bodyPr lIns="0" tIns="0" rIns="0" bIns="0" rtlCol="0" anchor="t">
            <a:spAutoFit/>
          </a:bodyPr>
          <a:lstStyle/>
          <a:p>
            <a:pPr algn="l">
              <a:lnSpc>
                <a:spcPts val="4073"/>
              </a:lnSpc>
            </a:pPr>
            <a:r>
              <a:rPr lang="en-US" sz="3017" spc="72">
                <a:solidFill>
                  <a:srgbClr val="FFFFFF"/>
                </a:solidFill>
                <a:latin typeface="Antic"/>
                <a:ea typeface="Antic"/>
                <a:cs typeface="Antic"/>
                <a:sym typeface="Antic"/>
              </a:rPr>
              <a:t>A mobile application designed to experience tourists visiting the Egyptian Museum. This innovative application acts as a smart tour guide that provides visitors with information about the history of Egypt.</a:t>
            </a:r>
          </a:p>
          <a:p>
            <a:pPr algn="l">
              <a:lnSpc>
                <a:spcPts val="4073"/>
              </a:lnSpc>
            </a:pPr>
            <a:r>
              <a:rPr lang="en-US" sz="3017" spc="72">
                <a:solidFill>
                  <a:srgbClr val="FFFFFF"/>
                </a:solidFill>
                <a:latin typeface="Antic"/>
                <a:ea typeface="Antic"/>
                <a:cs typeface="Antic"/>
                <a:sym typeface="Antic"/>
              </a:rPr>
              <a:t>Through the use of artificial intelligence, the application allows users to explore</a:t>
            </a:r>
          </a:p>
          <a:p>
            <a:pPr algn="l">
              <a:lnSpc>
                <a:spcPts val="4073"/>
              </a:lnSpc>
            </a:pPr>
            <a:r>
              <a:rPr lang="en-US" sz="3017" spc="72">
                <a:solidFill>
                  <a:srgbClr val="FFFFFF"/>
                </a:solidFill>
                <a:latin typeface="Antic"/>
                <a:ea typeface="Antic"/>
                <a:cs typeface="Antic"/>
                <a:sym typeface="Antic"/>
              </a:rPr>
              <a:t>Detailed information about artifacts, historical insights and interactive content in their native language.</a:t>
            </a:r>
          </a:p>
        </p:txBody>
      </p:sp>
      <p:sp>
        <p:nvSpPr>
          <p:cNvPr id="17" name="TextBox 16">
            <a:extLst>
              <a:ext uri="{FF2B5EF4-FFF2-40B4-BE49-F238E27FC236}">
                <a16:creationId xmlns:a16="http://schemas.microsoft.com/office/drawing/2014/main" id="{B04842A5-4098-9E71-4CD6-16E2CBB8574A}"/>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0E"/>
        </a:solidFill>
        <a:effectLst/>
      </p:bgPr>
    </p:bg>
    <p:spTree>
      <p:nvGrpSpPr>
        <p:cNvPr id="1" name=""/>
        <p:cNvGrpSpPr/>
        <p:nvPr/>
      </p:nvGrpSpPr>
      <p:grpSpPr>
        <a:xfrm>
          <a:off x="0" y="0"/>
          <a:ext cx="0" cy="0"/>
          <a:chOff x="0" y="0"/>
          <a:chExt cx="0" cy="0"/>
        </a:xfrm>
      </p:grpSpPr>
      <p:sp>
        <p:nvSpPr>
          <p:cNvPr id="2" name="Freeform 2"/>
          <p:cNvSpPr/>
          <p:nvPr/>
        </p:nvSpPr>
        <p:spPr>
          <a:xfrm>
            <a:off x="0" y="-9490"/>
            <a:ext cx="18288000" cy="10305981"/>
          </a:xfrm>
          <a:custGeom>
            <a:avLst/>
            <a:gdLst/>
            <a:ahLst/>
            <a:cxnLst/>
            <a:rect l="l" t="t" r="r" b="b"/>
            <a:pathLst>
              <a:path w="18288000" h="10305981">
                <a:moveTo>
                  <a:pt x="0" y="0"/>
                </a:moveTo>
                <a:lnTo>
                  <a:pt x="18288000" y="0"/>
                </a:lnTo>
                <a:lnTo>
                  <a:pt x="18288000" y="10305980"/>
                </a:lnTo>
                <a:lnTo>
                  <a:pt x="0" y="10305980"/>
                </a:lnTo>
                <a:lnTo>
                  <a:pt x="0" y="0"/>
                </a:lnTo>
                <a:close/>
              </a:path>
            </a:pathLst>
          </a:custGeom>
          <a:blipFill>
            <a:blip r:embed="rId2">
              <a:alphaModFix amt="57000"/>
            </a:blip>
            <a:stretch>
              <a:fillRect t="-9621" b="-8678"/>
            </a:stretch>
          </a:blipFill>
        </p:spPr>
        <p:txBody>
          <a:bodyPr/>
          <a:lstStyle/>
          <a:p>
            <a:endParaRPr lang="en-US"/>
          </a:p>
        </p:txBody>
      </p:sp>
      <p:sp>
        <p:nvSpPr>
          <p:cNvPr id="3" name="Freeform 3"/>
          <p:cNvSpPr/>
          <p:nvPr/>
        </p:nvSpPr>
        <p:spPr>
          <a:xfrm rot="-5400000">
            <a:off x="7669899" y="653457"/>
            <a:ext cx="2948202" cy="4863013"/>
          </a:xfrm>
          <a:custGeom>
            <a:avLst/>
            <a:gdLst/>
            <a:ahLst/>
            <a:cxnLst/>
            <a:rect l="l" t="t" r="r" b="b"/>
            <a:pathLst>
              <a:path w="2948202" h="4863013">
                <a:moveTo>
                  <a:pt x="0" y="0"/>
                </a:moveTo>
                <a:lnTo>
                  <a:pt x="2948202" y="0"/>
                </a:lnTo>
                <a:lnTo>
                  <a:pt x="2948202" y="4863013"/>
                </a:lnTo>
                <a:lnTo>
                  <a:pt x="0" y="48630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286106" y="2324057"/>
            <a:ext cx="3715789" cy="1384995"/>
          </a:xfrm>
          <a:prstGeom prst="rect">
            <a:avLst/>
          </a:prstGeom>
        </p:spPr>
        <p:txBody>
          <a:bodyPr lIns="0" tIns="0" rIns="0" bIns="0" rtlCol="0" anchor="t">
            <a:spAutoFit/>
          </a:bodyPr>
          <a:lstStyle/>
          <a:p>
            <a:pPr algn="ctr">
              <a:lnSpc>
                <a:spcPts val="5406"/>
              </a:lnSpc>
            </a:pPr>
            <a:r>
              <a:rPr lang="en-US" sz="5149" b="1" dirty="0">
                <a:solidFill>
                  <a:srgbClr val="502F18"/>
                </a:solidFill>
                <a:latin typeface="Kollektif Bold"/>
                <a:ea typeface="Kollektif Bold"/>
                <a:cs typeface="Kollektif Bold"/>
                <a:sym typeface="Kollektif Bold"/>
              </a:rPr>
              <a:t>Problem </a:t>
            </a:r>
          </a:p>
          <a:p>
            <a:pPr algn="ctr">
              <a:lnSpc>
                <a:spcPts val="5406"/>
              </a:lnSpc>
            </a:pPr>
            <a:r>
              <a:rPr lang="en-US" sz="5149" b="1" dirty="0">
                <a:solidFill>
                  <a:srgbClr val="502F18"/>
                </a:solidFill>
                <a:latin typeface="Kollektif Bold"/>
                <a:ea typeface="Kollektif Bold"/>
                <a:cs typeface="Kollektif Bold"/>
                <a:sym typeface="Kollektif Bold"/>
              </a:rPr>
              <a:t>Statement</a:t>
            </a:r>
          </a:p>
        </p:txBody>
      </p:sp>
      <p:sp>
        <p:nvSpPr>
          <p:cNvPr id="5" name="Freeform 5"/>
          <p:cNvSpPr/>
          <p:nvPr/>
        </p:nvSpPr>
        <p:spPr>
          <a:xfrm>
            <a:off x="6370804" y="4559064"/>
            <a:ext cx="5546393" cy="5727936"/>
          </a:xfrm>
          <a:custGeom>
            <a:avLst/>
            <a:gdLst/>
            <a:ahLst/>
            <a:cxnLst/>
            <a:rect l="l" t="t" r="r" b="b"/>
            <a:pathLst>
              <a:path w="5546393" h="5727936">
                <a:moveTo>
                  <a:pt x="0" y="0"/>
                </a:moveTo>
                <a:lnTo>
                  <a:pt x="5546392" y="0"/>
                </a:lnTo>
                <a:lnTo>
                  <a:pt x="5546392" y="5727936"/>
                </a:lnTo>
                <a:lnTo>
                  <a:pt x="0" y="5727936"/>
                </a:lnTo>
                <a:lnTo>
                  <a:pt x="0" y="0"/>
                </a:lnTo>
                <a:close/>
              </a:path>
            </a:pathLst>
          </a:custGeom>
          <a:blipFill>
            <a:blip r:embed="rId4"/>
            <a:stretch>
              <a:fillRect t="-71971"/>
            </a:stretch>
          </a:blipFill>
        </p:spPr>
        <p:txBody>
          <a:bodyPr/>
          <a:lstStyle/>
          <a:p>
            <a:endParaRPr lang="en-US"/>
          </a:p>
        </p:txBody>
      </p:sp>
      <p:sp>
        <p:nvSpPr>
          <p:cNvPr id="6" name="TextBox 5">
            <a:extLst>
              <a:ext uri="{FF2B5EF4-FFF2-40B4-BE49-F238E27FC236}">
                <a16:creationId xmlns:a16="http://schemas.microsoft.com/office/drawing/2014/main" id="{5C80F690-928F-ACFA-5BE7-59503380482F}"/>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270487" y="165757"/>
            <a:ext cx="11747027" cy="10121243"/>
          </a:xfrm>
          <a:custGeom>
            <a:avLst/>
            <a:gdLst/>
            <a:ahLst/>
            <a:cxnLst/>
            <a:rect l="l" t="t" r="r" b="b"/>
            <a:pathLst>
              <a:path w="11747027" h="10121243">
                <a:moveTo>
                  <a:pt x="0" y="0"/>
                </a:moveTo>
                <a:lnTo>
                  <a:pt x="11747026" y="0"/>
                </a:lnTo>
                <a:lnTo>
                  <a:pt x="11747026" y="10121243"/>
                </a:lnTo>
                <a:lnTo>
                  <a:pt x="0" y="10121243"/>
                </a:lnTo>
                <a:lnTo>
                  <a:pt x="0" y="0"/>
                </a:lnTo>
                <a:close/>
              </a:path>
            </a:pathLst>
          </a:custGeom>
          <a:blipFill>
            <a:blip r:embed="rId2">
              <a:alphaModFix amt="12000"/>
            </a:blip>
            <a:stretch>
              <a:fillRect l="-2483" r="-2483"/>
            </a:stretch>
          </a:blipFill>
        </p:spPr>
        <p:txBody>
          <a:bodyPr/>
          <a:lstStyle/>
          <a:p>
            <a:endParaRPr lang="en-US"/>
          </a:p>
        </p:txBody>
      </p:sp>
      <p:grpSp>
        <p:nvGrpSpPr>
          <p:cNvPr id="3" name="Group 3"/>
          <p:cNvGrpSpPr>
            <a:grpSpLocks noChangeAspect="1"/>
          </p:cNvGrpSpPr>
          <p:nvPr/>
        </p:nvGrpSpPr>
        <p:grpSpPr>
          <a:xfrm>
            <a:off x="13669691" y="2024180"/>
            <a:ext cx="3589609" cy="7102657"/>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6816" r="-36816"/>
              </a:stretch>
            </a:blipFill>
          </p:spPr>
          <p:txBody>
            <a:bodyPr/>
            <a:lstStyle/>
            <a:p>
              <a:endParaRPr lang="en-US"/>
            </a:p>
          </p:txBody>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txBody>
            <a:bodyPr/>
            <a:lstStyle/>
            <a:p>
              <a:endParaRPr lang="en-US"/>
            </a:p>
          </p:txBody>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555555"/>
            </a:solidFill>
          </p:spPr>
          <p:txBody>
            <a:bodyPr/>
            <a:lstStyle/>
            <a:p>
              <a:endParaRPr lang="en-US"/>
            </a:p>
          </p:txBody>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13" name="TextBox 13"/>
          <p:cNvSpPr txBox="1"/>
          <p:nvPr/>
        </p:nvSpPr>
        <p:spPr>
          <a:xfrm>
            <a:off x="1028700" y="2100380"/>
            <a:ext cx="11811106" cy="795386"/>
          </a:xfrm>
          <a:prstGeom prst="rect">
            <a:avLst/>
          </a:prstGeom>
        </p:spPr>
        <p:txBody>
          <a:bodyPr lIns="0" tIns="0" rIns="0" bIns="0" rtlCol="0" anchor="t">
            <a:spAutoFit/>
          </a:bodyPr>
          <a:lstStyle/>
          <a:p>
            <a:pPr algn="l">
              <a:lnSpc>
                <a:spcPts val="6040"/>
              </a:lnSpc>
            </a:pPr>
            <a:r>
              <a:rPr lang="en-US" sz="5752" b="1">
                <a:solidFill>
                  <a:srgbClr val="D0A933"/>
                </a:solidFill>
                <a:latin typeface="Bogart Bold"/>
                <a:ea typeface="Bogart Bold"/>
                <a:cs typeface="Bogart Bold"/>
                <a:sym typeface="Bogart Bold"/>
              </a:rPr>
              <a:t>Problem Statement</a:t>
            </a:r>
          </a:p>
        </p:txBody>
      </p:sp>
      <p:sp>
        <p:nvSpPr>
          <p:cNvPr id="14" name="TextBox 14"/>
          <p:cNvSpPr txBox="1"/>
          <p:nvPr/>
        </p:nvSpPr>
        <p:spPr>
          <a:xfrm>
            <a:off x="1028700" y="3574915"/>
            <a:ext cx="11811106" cy="522184"/>
          </a:xfrm>
          <a:prstGeom prst="rect">
            <a:avLst/>
          </a:prstGeom>
        </p:spPr>
        <p:txBody>
          <a:bodyPr lIns="0" tIns="0" rIns="0" bIns="0" rtlCol="0" anchor="t">
            <a:spAutoFit/>
          </a:bodyPr>
          <a:lstStyle/>
          <a:p>
            <a:pPr algn="l">
              <a:lnSpc>
                <a:spcPts val="3639"/>
              </a:lnSpc>
            </a:pPr>
            <a:r>
              <a:rPr lang="en-US" sz="3084" b="1" spc="89">
                <a:solidFill>
                  <a:srgbClr val="FFFFFF"/>
                </a:solidFill>
                <a:latin typeface="Arial Bold"/>
                <a:ea typeface="Arial Bold"/>
                <a:cs typeface="Arial Bold"/>
                <a:sym typeface="Arial Bold"/>
              </a:rPr>
              <a:t>Problem Statement :</a:t>
            </a:r>
          </a:p>
        </p:txBody>
      </p:sp>
      <p:sp>
        <p:nvSpPr>
          <p:cNvPr id="15" name="TextBox 15"/>
          <p:cNvSpPr txBox="1"/>
          <p:nvPr/>
        </p:nvSpPr>
        <p:spPr>
          <a:xfrm>
            <a:off x="1028700" y="4145323"/>
            <a:ext cx="11811106" cy="4619292"/>
          </a:xfrm>
          <a:prstGeom prst="rect">
            <a:avLst/>
          </a:prstGeom>
        </p:spPr>
        <p:txBody>
          <a:bodyPr lIns="0" tIns="0" rIns="0" bIns="0" rtlCol="0" anchor="t">
            <a:spAutoFit/>
          </a:bodyPr>
          <a:lstStyle/>
          <a:p>
            <a:pPr algn="l">
              <a:lnSpc>
                <a:spcPts val="4073"/>
              </a:lnSpc>
            </a:pPr>
            <a:r>
              <a:rPr lang="en-US" sz="3017" spc="72">
                <a:solidFill>
                  <a:srgbClr val="FFFFFF"/>
                </a:solidFill>
                <a:latin typeface="Antic"/>
                <a:ea typeface="Antic"/>
                <a:cs typeface="Antic"/>
                <a:sym typeface="Antic"/>
              </a:rPr>
              <a:t>Tourists visiting museums and historical landmarks often face significant challenges in accessing accurate, engaging, and multilingual information about the artifacts and monuments they encounter. Traditional resources such as guidebooks, plaques, or tour guides are often limited, outdated, unavailable, or constrained by language barriers. As a result, visitors—especially non-native speakers or those with accessibility needs—struggle to fully understand and appreciate the cultural and historical significance of these sites.</a:t>
            </a:r>
          </a:p>
        </p:txBody>
      </p:sp>
      <p:sp>
        <p:nvSpPr>
          <p:cNvPr id="16" name="TextBox 15">
            <a:extLst>
              <a:ext uri="{FF2B5EF4-FFF2-40B4-BE49-F238E27FC236}">
                <a16:creationId xmlns:a16="http://schemas.microsoft.com/office/drawing/2014/main" id="{4CE72C7C-337F-7E42-075F-D05F989BAA7B}"/>
              </a:ext>
            </a:extLst>
          </p:cNvPr>
          <p:cNvSpPr txBox="1"/>
          <p:nvPr/>
        </p:nvSpPr>
        <p:spPr>
          <a:xfrm>
            <a:off x="17373600" y="9738360"/>
            <a:ext cx="914400" cy="457200"/>
          </a:xfrm>
          <a:prstGeom prst="rect">
            <a:avLst/>
          </a:prstGeom>
          <a:noFill/>
        </p:spPr>
        <p:txBody>
          <a:bodyPr wrap="none">
            <a:spAutoFit/>
          </a:bodyPr>
          <a:lstStyle/>
          <a:p>
            <a:r>
              <a:rPr sz="1800" dirty="0">
                <a:solidFill>
                  <a:srgbClr val="FFFFFF"/>
                </a:solidFill>
              </a:rPr>
              <a:t>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547</TotalTime>
  <Words>1508</Words>
  <Application>Microsoft Office PowerPoint</Application>
  <PresentationFormat>Custom</PresentationFormat>
  <Paragraphs>298</Paragraphs>
  <Slides>61</Slides>
  <Notes>2</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61</vt:i4>
      </vt:variant>
    </vt:vector>
  </HeadingPairs>
  <TitlesOfParts>
    <vt:vector size="76" baseType="lpstr">
      <vt:lpstr>Calibri</vt:lpstr>
      <vt:lpstr>Chromium One</vt:lpstr>
      <vt:lpstr>Antic Bold</vt:lpstr>
      <vt:lpstr>Arial Bold</vt:lpstr>
      <vt:lpstr>Aptos</vt:lpstr>
      <vt:lpstr>Bogart Bold</vt:lpstr>
      <vt:lpstr>Arial</vt:lpstr>
      <vt:lpstr>Kollektif Bold</vt:lpstr>
      <vt:lpstr>Bogart</vt:lpstr>
      <vt:lpstr>ITC Benguiat</vt:lpstr>
      <vt:lpstr>Antic</vt:lpstr>
      <vt:lpstr>Kollektif Bold Italics</vt:lpstr>
      <vt:lpstr>Roboto Bold</vt:lpstr>
      <vt:lpstr>Roboto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TourScan_Presentation</dc:title>
  <cp:lastModifiedBy>Mohamed Mamdouh Abdelbary</cp:lastModifiedBy>
  <cp:revision>27</cp:revision>
  <dcterms:created xsi:type="dcterms:W3CDTF">2006-08-16T00:00:00Z</dcterms:created>
  <dcterms:modified xsi:type="dcterms:W3CDTF">2025-06-11T05:49:43Z</dcterms:modified>
  <dc:identifier>DAGp7lsFGZk</dc:identifier>
</cp:coreProperties>
</file>